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46"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73" r:id="rId12"/>
    <p:sldId id="266" r:id="rId13"/>
    <p:sldId id="269" r:id="rId14"/>
    <p:sldId id="270" r:id="rId15"/>
    <p:sldId id="267" r:id="rId16"/>
    <p:sldId id="272" r:id="rId17"/>
  </p:sldIdLst>
  <p:sldSz cx="18288000" cy="10287000"/>
  <p:notesSz cx="6858000" cy="9144000"/>
  <p:embeddedFontLst>
    <p:embeddedFont>
      <p:font typeface="Trebuchet MS" panose="020B0603020202020204" pitchFamily="34" charset="0"/>
      <p:regular r:id="rId19"/>
      <p:bold r:id="rId20"/>
      <p:italic r:id="rId21"/>
      <p:boldItalic r:id="rId22"/>
    </p:embeddedFont>
    <p:embeddedFont>
      <p:font typeface="Calibri" panose="020F0502020204030204" pitchFamily="34" charset="0"/>
      <p:regular r:id="rId23"/>
      <p:bold r:id="rId24"/>
      <p:italic r:id="rId25"/>
      <p:boldItalic r:id="rId26"/>
    </p:embeddedFont>
    <p:embeddedFont>
      <p:font typeface="Muli Bold" panose="020B0604020202020204" charset="0"/>
      <p:regular r:id="rId27"/>
      <p:bold r:id="rId28"/>
    </p:embeddedFont>
    <p:embeddedFont>
      <p:font typeface="Muli" panose="020B0604020202020204" charset="0"/>
      <p:regular r:id="rId29"/>
    </p:embeddedFont>
    <p:embeddedFont>
      <p:font typeface="Wingdings 3" panose="05040102010807070707" pitchFamily="18" charset="2"/>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2" autoAdjust="0"/>
    <p:restoredTop sz="94649" autoAdjust="0"/>
  </p:normalViewPr>
  <p:slideViewPr>
    <p:cSldViewPr>
      <p:cViewPr varScale="1">
        <p:scale>
          <a:sx n="73" d="100"/>
          <a:sy n="73" d="100"/>
        </p:scale>
        <p:origin x="594"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0D551E-9612-44CB-83A0-21FCDC5BFC3D}" type="datetimeFigureOut">
              <a:rPr lang="en-US" smtClean="0"/>
              <a:t>9/28/2024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056A47-410E-4910-98A7-49BC6653C9D7}" type="slidenum">
              <a:rPr lang="en-US" smtClean="0"/>
              <a:t>‹#›</a:t>
            </a:fld>
            <a:endParaRPr lang="en-US"/>
          </a:p>
        </p:txBody>
      </p:sp>
    </p:spTree>
    <p:extLst>
      <p:ext uri="{BB962C8B-B14F-4D97-AF65-F5344CB8AC3E}">
        <p14:creationId xmlns:p14="http://schemas.microsoft.com/office/powerpoint/2010/main" val="36571249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056A47-410E-4910-98A7-49BC6653C9D7}" type="slidenum">
              <a:rPr lang="en-US" smtClean="0"/>
              <a:t>5</a:t>
            </a:fld>
            <a:endParaRPr lang="en-US"/>
          </a:p>
        </p:txBody>
      </p:sp>
    </p:spTree>
    <p:extLst>
      <p:ext uri="{BB962C8B-B14F-4D97-AF65-F5344CB8AC3E}">
        <p14:creationId xmlns:p14="http://schemas.microsoft.com/office/powerpoint/2010/main" val="1489612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056A47-410E-4910-98A7-49BC6653C9D7}" type="slidenum">
              <a:rPr lang="en-US" smtClean="0"/>
              <a:t>8</a:t>
            </a:fld>
            <a:endParaRPr lang="en-US"/>
          </a:p>
        </p:txBody>
      </p:sp>
    </p:spTree>
    <p:extLst>
      <p:ext uri="{BB962C8B-B14F-4D97-AF65-F5344CB8AC3E}">
        <p14:creationId xmlns:p14="http://schemas.microsoft.com/office/powerpoint/2010/main" val="731579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056A47-410E-4910-98A7-49BC6653C9D7}" type="slidenum">
              <a:rPr lang="en-US" smtClean="0"/>
              <a:t>15</a:t>
            </a:fld>
            <a:endParaRPr lang="en-US"/>
          </a:p>
        </p:txBody>
      </p:sp>
    </p:spTree>
    <p:extLst>
      <p:ext uri="{BB962C8B-B14F-4D97-AF65-F5344CB8AC3E}">
        <p14:creationId xmlns:p14="http://schemas.microsoft.com/office/powerpoint/2010/main" val="2384347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12700"/>
            <a:ext cx="18288000" cy="10299701"/>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2260601" y="3606801"/>
            <a:ext cx="11650404" cy="2469453"/>
          </a:xfrm>
        </p:spPr>
        <p:txBody>
          <a:bodyPr anchor="b">
            <a:noAutofit/>
          </a:bodyPr>
          <a:lstStyle>
            <a:lvl1pPr algn="r">
              <a:defRPr sz="81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260601" y="6076250"/>
            <a:ext cx="11650404" cy="1645349"/>
          </a:xfrm>
        </p:spPr>
        <p:txBody>
          <a:bodyPr anchor="t"/>
          <a:lstStyle>
            <a:lvl1pPr marL="0" indent="0" algn="r">
              <a:buNone/>
              <a:defRPr>
                <a:solidFill>
                  <a:schemeClr val="tx1">
                    <a:lumMod val="50000"/>
                    <a:lumOff val="50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051148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3" y="914400"/>
            <a:ext cx="12895002" cy="5105400"/>
          </a:xfrm>
        </p:spPr>
        <p:txBody>
          <a:bodyPr anchor="ctr">
            <a:normAutofit/>
          </a:bodyPr>
          <a:lstStyle>
            <a:lvl1pPr algn="l">
              <a:defRPr sz="66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016003" y="6705600"/>
            <a:ext cx="12895002" cy="2356443"/>
          </a:xfrm>
        </p:spPr>
        <p:txBody>
          <a:bodyPr anchor="ctr">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52212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97001" y="914400"/>
            <a:ext cx="12141201" cy="4533900"/>
          </a:xfrm>
        </p:spPr>
        <p:txBody>
          <a:bodyPr anchor="ctr">
            <a:normAutofit/>
          </a:bodyPr>
          <a:lstStyle>
            <a:lvl1pPr algn="l">
              <a:defRPr sz="66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2049209" y="5448300"/>
            <a:ext cx="10836786" cy="571500"/>
          </a:xfrm>
        </p:spPr>
        <p:txBody>
          <a:bodyPr anchor="ctr">
            <a:noAutofit/>
          </a:bodyPr>
          <a:lstStyle>
            <a:lvl1pPr marL="0" indent="0">
              <a:buFontTx/>
              <a:buNone/>
              <a:defRPr sz="2400">
                <a:solidFill>
                  <a:schemeClr val="tx1">
                    <a:lumMod val="50000"/>
                    <a:lumOff val="50000"/>
                  </a:schemeClr>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smtClean="0"/>
              <a:t>Edit Master text styles</a:t>
            </a:r>
          </a:p>
        </p:txBody>
      </p:sp>
      <p:sp>
        <p:nvSpPr>
          <p:cNvPr id="3" name="Text Placeholder 2"/>
          <p:cNvSpPr>
            <a:spLocks noGrp="1"/>
          </p:cNvSpPr>
          <p:nvPr>
            <p:ph type="body" idx="1"/>
          </p:nvPr>
        </p:nvSpPr>
        <p:spPr>
          <a:xfrm>
            <a:off x="1016003" y="6705600"/>
            <a:ext cx="12895002" cy="2356443"/>
          </a:xfrm>
        </p:spPr>
        <p:txBody>
          <a:bodyPr anchor="ctr">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0" name="TextBox 19"/>
          <p:cNvSpPr txBox="1"/>
          <p:nvPr/>
        </p:nvSpPr>
        <p:spPr>
          <a:xfrm>
            <a:off x="812805" y="1185567"/>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13339517" y="4329834"/>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latin typeface="Arial"/>
              </a:rPr>
              <a:t>”</a:t>
            </a:r>
            <a:endParaRPr lang="en-US" sz="2700" dirty="0">
              <a:solidFill>
                <a:schemeClr val="accent1">
                  <a:lumMod val="60000"/>
                  <a:lumOff val="40000"/>
                </a:schemeClr>
              </a:solidFill>
              <a:latin typeface="Arial"/>
            </a:endParaRPr>
          </a:p>
        </p:txBody>
      </p:sp>
    </p:spTree>
    <p:extLst>
      <p:ext uri="{BB962C8B-B14F-4D97-AF65-F5344CB8AC3E}">
        <p14:creationId xmlns:p14="http://schemas.microsoft.com/office/powerpoint/2010/main" val="28689567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16003" y="2897982"/>
            <a:ext cx="12895002" cy="3893190"/>
          </a:xfrm>
        </p:spPr>
        <p:txBody>
          <a:bodyPr anchor="b">
            <a:normAutofit/>
          </a:bodyPr>
          <a:lstStyle>
            <a:lvl1pPr algn="l">
              <a:defRPr sz="66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19946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397001" y="914400"/>
            <a:ext cx="12141201" cy="4533900"/>
          </a:xfrm>
        </p:spPr>
        <p:txBody>
          <a:bodyPr anchor="ctr">
            <a:normAutofit/>
          </a:bodyPr>
          <a:lstStyle>
            <a:lvl1pPr algn="l">
              <a:defRPr sz="66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015999" y="6019800"/>
            <a:ext cx="12895004" cy="771372"/>
          </a:xfrm>
        </p:spPr>
        <p:txBody>
          <a:bodyPr anchor="b">
            <a:noAutofit/>
          </a:bodyPr>
          <a:lstStyle>
            <a:lvl1pPr marL="0" indent="0">
              <a:buFontTx/>
              <a:buNone/>
              <a:defRPr sz="3600">
                <a:solidFill>
                  <a:schemeClr val="tx1">
                    <a:lumMod val="75000"/>
                    <a:lumOff val="25000"/>
                  </a:schemeClr>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smtClean="0"/>
              <a:t>Edit Master text styles</a:t>
            </a:r>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4" name="TextBox 23"/>
          <p:cNvSpPr txBox="1"/>
          <p:nvPr/>
        </p:nvSpPr>
        <p:spPr>
          <a:xfrm>
            <a:off x="812805" y="1185567"/>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3339517" y="4329834"/>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668809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028699" y="914400"/>
            <a:ext cx="12882305" cy="4533900"/>
          </a:xfrm>
        </p:spPr>
        <p:txBody>
          <a:bodyPr anchor="ctr">
            <a:normAutofit/>
          </a:bodyPr>
          <a:lstStyle>
            <a:lvl1pPr algn="l">
              <a:defRPr sz="66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015999" y="6019800"/>
            <a:ext cx="12895004" cy="771372"/>
          </a:xfrm>
        </p:spPr>
        <p:txBody>
          <a:bodyPr anchor="b">
            <a:noAutofit/>
          </a:bodyPr>
          <a:lstStyle>
            <a:lvl1pPr marL="0" indent="0">
              <a:buFontTx/>
              <a:buNone/>
              <a:defRPr sz="3600">
                <a:solidFill>
                  <a:schemeClr val="accent1"/>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smtClean="0"/>
              <a:t>Edit Master text styles</a:t>
            </a:r>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602975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627367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951510" y="914399"/>
            <a:ext cx="1957115" cy="787717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16003" y="914400"/>
            <a:ext cx="10590225" cy="787717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19185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4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06802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16003" y="4051301"/>
            <a:ext cx="12895002" cy="2739872"/>
          </a:xfrm>
        </p:spPr>
        <p:txBody>
          <a:bodyPr anchor="b"/>
          <a:lstStyle>
            <a:lvl1pPr algn="l">
              <a:defRPr sz="6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016003" y="6791172"/>
            <a:ext cx="12895002" cy="1290600"/>
          </a:xfrm>
        </p:spPr>
        <p:txBody>
          <a:bodyPr anchor="t"/>
          <a:lstStyle>
            <a:lvl1pPr marL="0" indent="0" algn="l">
              <a:buNone/>
              <a:defRPr sz="30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24413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16002" y="3240884"/>
            <a:ext cx="6276053" cy="582115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634955" y="3240884"/>
            <a:ext cx="6276051" cy="58211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9/28/2024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74083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013618" y="3241475"/>
            <a:ext cx="6278435"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Edit Master text styles</a:t>
            </a:r>
          </a:p>
        </p:txBody>
      </p:sp>
      <p:sp>
        <p:nvSpPr>
          <p:cNvPr id="4" name="Content Placeholder 3"/>
          <p:cNvSpPr>
            <a:spLocks noGrp="1"/>
          </p:cNvSpPr>
          <p:nvPr>
            <p:ph sz="half" idx="2"/>
          </p:nvPr>
        </p:nvSpPr>
        <p:spPr>
          <a:xfrm>
            <a:off x="1013618" y="4105868"/>
            <a:ext cx="6278435" cy="4956176"/>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632575" y="3241475"/>
            <a:ext cx="6278427"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Edit Master text styles</a:t>
            </a:r>
          </a:p>
        </p:txBody>
      </p:sp>
      <p:sp>
        <p:nvSpPr>
          <p:cNvPr id="6" name="Content Placeholder 5"/>
          <p:cNvSpPr>
            <a:spLocks noGrp="1"/>
          </p:cNvSpPr>
          <p:nvPr>
            <p:ph sz="quarter" idx="4"/>
          </p:nvPr>
        </p:nvSpPr>
        <p:spPr>
          <a:xfrm>
            <a:off x="7632577" y="4105868"/>
            <a:ext cx="6278426" cy="4956176"/>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9/28/2024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62605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16001" y="914400"/>
            <a:ext cx="12895002" cy="19812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9/28/2024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90825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71464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1" y="2247906"/>
            <a:ext cx="5781792" cy="1917699"/>
          </a:xfrm>
        </p:spPr>
        <p:txBody>
          <a:bodyPr anchor="b">
            <a:normAutofit/>
          </a:bodyPr>
          <a:lstStyle>
            <a:lvl1pPr>
              <a:defRPr sz="3000"/>
            </a:lvl1pPr>
          </a:lstStyle>
          <a:p>
            <a:r>
              <a:rPr lang="en-US" smtClean="0"/>
              <a:t>Click to edit Master title style</a:t>
            </a:r>
            <a:endParaRPr lang="en-US" dirty="0"/>
          </a:p>
        </p:txBody>
      </p:sp>
      <p:sp>
        <p:nvSpPr>
          <p:cNvPr id="3" name="Content Placeholder 2"/>
          <p:cNvSpPr>
            <a:spLocks noGrp="1"/>
          </p:cNvSpPr>
          <p:nvPr>
            <p:ph idx="1"/>
          </p:nvPr>
        </p:nvSpPr>
        <p:spPr>
          <a:xfrm>
            <a:off x="7140692" y="772387"/>
            <a:ext cx="6770312" cy="8289656"/>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16001" y="4165604"/>
            <a:ext cx="5781792" cy="3876674"/>
          </a:xfrm>
        </p:spPr>
        <p:txBody>
          <a:bodyPr>
            <a:normAutofit/>
          </a:bodyPr>
          <a:lstStyle>
            <a:lvl1pPr marL="0" indent="0">
              <a:buNone/>
              <a:defRPr sz="2100"/>
            </a:lvl1pPr>
            <a:lvl2pPr marL="685595" indent="0">
              <a:buNone/>
              <a:defRPr sz="2100"/>
            </a:lvl2pPr>
            <a:lvl3pPr marL="1371189" indent="0">
              <a:buNone/>
              <a:defRPr sz="1800"/>
            </a:lvl3pPr>
            <a:lvl4pPr marL="2056784" indent="0">
              <a:buNone/>
              <a:defRPr sz="1500"/>
            </a:lvl4pPr>
            <a:lvl5pPr marL="2742377" indent="0">
              <a:buNone/>
              <a:defRPr sz="1500"/>
            </a:lvl5pPr>
            <a:lvl6pPr marL="3427971" indent="0">
              <a:buNone/>
              <a:defRPr sz="1500"/>
            </a:lvl6pPr>
            <a:lvl7pPr marL="4113566" indent="0">
              <a:buNone/>
              <a:defRPr sz="1500"/>
            </a:lvl7pPr>
            <a:lvl8pPr marL="4799160" indent="0">
              <a:buNone/>
              <a:defRPr sz="1500"/>
            </a:lvl8pPr>
            <a:lvl9pPr marL="5484755" indent="0">
              <a:buNone/>
              <a:defRPr sz="1500"/>
            </a:lvl9pPr>
          </a:lstStyle>
          <a:p>
            <a:pPr lvl="0"/>
            <a:r>
              <a:rPr lang="en-US" smtClean="0"/>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89629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2" y="7200900"/>
            <a:ext cx="12895001" cy="85010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16001" y="914400"/>
            <a:ext cx="12895002" cy="5768577"/>
          </a:xfrm>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smtClean="0"/>
              <a:t>Click icon to add picture</a:t>
            </a:r>
            <a:endParaRPr lang="en-US" dirty="0"/>
          </a:p>
        </p:txBody>
      </p:sp>
      <p:sp>
        <p:nvSpPr>
          <p:cNvPr id="4" name="Text Placeholder 3"/>
          <p:cNvSpPr>
            <a:spLocks noGrp="1"/>
          </p:cNvSpPr>
          <p:nvPr>
            <p:ph type="body" sz="half" idx="2"/>
          </p:nvPr>
        </p:nvSpPr>
        <p:spPr>
          <a:xfrm>
            <a:off x="1016002" y="8051007"/>
            <a:ext cx="12895001" cy="1011036"/>
          </a:xfrm>
        </p:spPr>
        <p:txBody>
          <a:bodyPr>
            <a:normAutofit/>
          </a:bodyPr>
          <a:lstStyle>
            <a:lvl1pPr marL="0" indent="0">
              <a:buNone/>
              <a:defRPr sz="18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530499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12700"/>
            <a:ext cx="18288000" cy="10299701"/>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1016001" y="914400"/>
            <a:ext cx="12895002" cy="19812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16001" y="3240884"/>
            <a:ext cx="12895002" cy="582116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807700" y="9062044"/>
            <a:ext cx="1367909" cy="547688"/>
          </a:xfrm>
          <a:prstGeom prst="rect">
            <a:avLst/>
          </a:prstGeom>
        </p:spPr>
        <p:txBody>
          <a:bodyPr vert="horz" lIns="91440" tIns="45720" rIns="91440" bIns="45720" rtlCol="0" anchor="ctr"/>
          <a:lstStyle>
            <a:lvl1pPr algn="r">
              <a:defRPr sz="1350">
                <a:solidFill>
                  <a:schemeClr val="tx1">
                    <a:tint val="75000"/>
                  </a:schemeClr>
                </a:solidFill>
              </a:defRPr>
            </a:lvl1pPr>
          </a:lstStyle>
          <a:p>
            <a:fld id="{1D8BD707-D9CF-40AE-B4C6-C98DA3205C09}" type="datetimeFigureOut">
              <a:rPr lang="en-US" smtClean="0"/>
              <a:pPr/>
              <a:t>9/28/2024</a:t>
            </a:fld>
            <a:endParaRPr lang="en-US"/>
          </a:p>
        </p:txBody>
      </p:sp>
      <p:sp>
        <p:nvSpPr>
          <p:cNvPr id="5" name="Footer Placeholder 4"/>
          <p:cNvSpPr>
            <a:spLocks noGrp="1"/>
          </p:cNvSpPr>
          <p:nvPr>
            <p:ph type="ftr" sz="quarter" idx="3"/>
          </p:nvPr>
        </p:nvSpPr>
        <p:spPr>
          <a:xfrm>
            <a:off x="1016001" y="9062044"/>
            <a:ext cx="9446418" cy="547688"/>
          </a:xfrm>
          <a:prstGeom prst="rect">
            <a:avLst/>
          </a:prstGeom>
        </p:spPr>
        <p:txBody>
          <a:bodyPr vert="horz" lIns="91440" tIns="45720" rIns="91440" bIns="45720" rtlCol="0" anchor="ctr"/>
          <a:lstStyle>
            <a:lvl1pPr algn="l">
              <a:defRPr sz="13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885995" y="9062044"/>
            <a:ext cx="1025009" cy="547688"/>
          </a:xfrm>
          <a:prstGeom prst="rect">
            <a:avLst/>
          </a:prstGeom>
        </p:spPr>
        <p:txBody>
          <a:bodyPr vert="horz" lIns="91440" tIns="45720" rIns="91440" bIns="45720" rtlCol="0" anchor="ctr"/>
          <a:lstStyle>
            <a:lvl1pPr algn="r">
              <a:defRPr sz="1350">
                <a:solidFill>
                  <a:schemeClr val="accent1"/>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827841600"/>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Lst>
  <p:txStyles>
    <p:titleStyle>
      <a:lvl1pPr algn="l" defTabSz="6858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514350" algn="l" defTabSz="685800" rtl="0" eaLnBrk="1" latinLnBrk="0" hangingPunct="1">
        <a:spcBef>
          <a:spcPts val="1500"/>
        </a:spcBef>
        <a:spcAft>
          <a:spcPts val="0"/>
        </a:spcAft>
        <a:buClr>
          <a:schemeClr val="accent1"/>
        </a:buClr>
        <a:buSzPct val="80000"/>
        <a:buFont typeface="Wingdings 3" charset="2"/>
        <a:buChar char=""/>
        <a:defRPr sz="2700" kern="1200">
          <a:solidFill>
            <a:schemeClr val="tx1">
              <a:lumMod val="75000"/>
              <a:lumOff val="25000"/>
            </a:schemeClr>
          </a:solidFill>
          <a:latin typeface="+mn-lt"/>
          <a:ea typeface="+mn-ea"/>
          <a:cs typeface="+mn-cs"/>
        </a:defRPr>
      </a:lvl1pPr>
      <a:lvl2pPr marL="1114425" indent="-428625" algn="l" defTabSz="685800" rtl="0" eaLnBrk="1" latinLnBrk="0" hangingPunct="1">
        <a:spcBef>
          <a:spcPts val="1500"/>
        </a:spcBef>
        <a:spcAft>
          <a:spcPts val="0"/>
        </a:spcAft>
        <a:buClr>
          <a:schemeClr val="accent1"/>
        </a:buClr>
        <a:buSzPct val="80000"/>
        <a:buFont typeface="Wingdings 3" charset="2"/>
        <a:buChar char=""/>
        <a:defRPr sz="2400" kern="1200">
          <a:solidFill>
            <a:schemeClr val="tx1">
              <a:lumMod val="75000"/>
              <a:lumOff val="25000"/>
            </a:schemeClr>
          </a:solidFill>
          <a:latin typeface="+mn-lt"/>
          <a:ea typeface="+mn-ea"/>
          <a:cs typeface="+mn-cs"/>
        </a:defRPr>
      </a:lvl2pPr>
      <a:lvl3pPr marL="1714500" indent="-342900" algn="l" defTabSz="685800" rtl="0" eaLnBrk="1" latinLnBrk="0" hangingPunct="1">
        <a:spcBef>
          <a:spcPts val="1500"/>
        </a:spcBef>
        <a:spcAft>
          <a:spcPts val="0"/>
        </a:spcAft>
        <a:buClr>
          <a:schemeClr val="accent1"/>
        </a:buClr>
        <a:buSzPct val="80000"/>
        <a:buFont typeface="Wingdings 3" charset="2"/>
        <a:buChar char=""/>
        <a:defRPr sz="2100" kern="1200">
          <a:solidFill>
            <a:schemeClr val="tx1">
              <a:lumMod val="75000"/>
              <a:lumOff val="25000"/>
            </a:schemeClr>
          </a:solidFill>
          <a:latin typeface="+mn-lt"/>
          <a:ea typeface="+mn-ea"/>
          <a:cs typeface="+mn-cs"/>
        </a:defRPr>
      </a:lvl3pPr>
      <a:lvl4pPr marL="24003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4pPr>
      <a:lvl5pPr marL="30861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5pPr>
      <a:lvl6pPr marL="37719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6pPr>
      <a:lvl7pPr marL="44577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7pPr>
      <a:lvl8pPr marL="51435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8pPr>
      <a:lvl9pPr marL="58293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2.sv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32.gif"/><Relationship Id="rId4" Type="http://schemas.openxmlformats.org/officeDocument/2006/relationships/image" Target="../media/image47.svg"/></Relationships>
</file>

<file path=ppt/slides/_rels/slide2.xml.rels><?xml version="1.0" encoding="UTF-8" standalone="yes"?>
<Relationships xmlns="http://schemas.openxmlformats.org/package/2006/relationships"><Relationship Id="rId7"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5.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2.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8.png"/><Relationship Id="rId3" Type="http://schemas.openxmlformats.org/officeDocument/2006/relationships/image" Target="../media/image21.svg"/><Relationship Id="rId7" Type="http://schemas.openxmlformats.org/officeDocument/2006/relationships/image" Target="../media/image25.svg"/><Relationship Id="rId12" Type="http://schemas.openxmlformats.org/officeDocument/2006/relationships/image" Target="../media/image3.png"/><Relationship Id="rId17" Type="http://schemas.openxmlformats.org/officeDocument/2006/relationships/image" Target="../media/image22.jpeg"/><Relationship Id="rId2" Type="http://schemas.openxmlformats.org/officeDocument/2006/relationships/image" Target="../media/image13.png"/><Relationship Id="rId16"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9.svg"/><Relationship Id="rId5" Type="http://schemas.openxmlformats.org/officeDocument/2006/relationships/image" Target="../media/image23.svg"/><Relationship Id="rId15" Type="http://schemas.openxmlformats.org/officeDocument/2006/relationships/image" Target="../media/image20.jpg"/><Relationship Id="rId10" Type="http://schemas.openxmlformats.org/officeDocument/2006/relationships/image" Target="../media/image17.png"/><Relationship Id="rId4" Type="http://schemas.openxmlformats.org/officeDocument/2006/relationships/image" Target="../media/image14.png"/><Relationship Id="rId9" Type="http://schemas.openxmlformats.org/officeDocument/2006/relationships/image" Target="../media/image27.svg"/><Relationship Id="rId1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2.svg"/><Relationship Id="rId10"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36.sv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65947" y="385108"/>
            <a:ext cx="13031253" cy="1287184"/>
          </a:xfrm>
          <a:custGeom>
            <a:avLst/>
            <a:gdLst/>
            <a:ahLst/>
            <a:cxnLst/>
            <a:rect l="l" t="t" r="r" b="b"/>
            <a:pathLst>
              <a:path w="13031253" h="1287184">
                <a:moveTo>
                  <a:pt x="0" y="0"/>
                </a:moveTo>
                <a:lnTo>
                  <a:pt x="13031253" y="0"/>
                </a:lnTo>
                <a:lnTo>
                  <a:pt x="13031253" y="1287184"/>
                </a:lnTo>
                <a:lnTo>
                  <a:pt x="0" y="1287184"/>
                </a:lnTo>
                <a:lnTo>
                  <a:pt x="0" y="0"/>
                </a:lnTo>
                <a:close/>
              </a:path>
            </a:pathLst>
          </a:custGeom>
          <a:blipFill>
            <a:blip r:embed="rId2"/>
            <a:stretch>
              <a:fillRect t="-34" b="-34"/>
            </a:stretch>
          </a:blipFill>
        </p:spPr>
        <p:txBody>
          <a:bodyPr/>
          <a:lstStyle/>
          <a:p>
            <a:endParaRPr lang="en-US" dirty="0">
              <a:latin typeface="Arial" panose="020B0604020202020204" pitchFamily="34" charset="0"/>
              <a:cs typeface="Arial" panose="020B0604020202020204" pitchFamily="34" charset="0"/>
            </a:endParaRPr>
          </a:p>
        </p:txBody>
      </p:sp>
      <p:sp>
        <p:nvSpPr>
          <p:cNvPr id="3" name="Freeform 3"/>
          <p:cNvSpPr/>
          <p:nvPr/>
        </p:nvSpPr>
        <p:spPr>
          <a:xfrm>
            <a:off x="4709890" y="1409399"/>
            <a:ext cx="9185352" cy="1160462"/>
          </a:xfrm>
          <a:custGeom>
            <a:avLst/>
            <a:gdLst/>
            <a:ahLst/>
            <a:cxnLst/>
            <a:rect l="l" t="t" r="r" b="b"/>
            <a:pathLst>
              <a:path w="9185352" h="1160462">
                <a:moveTo>
                  <a:pt x="0" y="0"/>
                </a:moveTo>
                <a:lnTo>
                  <a:pt x="9185353" y="0"/>
                </a:lnTo>
                <a:lnTo>
                  <a:pt x="9185353" y="1160462"/>
                </a:lnTo>
                <a:lnTo>
                  <a:pt x="0" y="1160462"/>
                </a:lnTo>
                <a:lnTo>
                  <a:pt x="0" y="0"/>
                </a:lnTo>
                <a:close/>
              </a:path>
            </a:pathLst>
          </a:custGeom>
          <a:blipFill>
            <a:blip r:embed="rId3"/>
            <a:stretch>
              <a:fillRect r="-26994"/>
            </a:stretch>
          </a:blipFill>
        </p:spPr>
        <p:txBody>
          <a:bodyPr/>
          <a:lstStyle/>
          <a:p>
            <a:endParaRPr lang="en-US" dirty="0">
              <a:latin typeface="Arial" panose="020B0604020202020204" pitchFamily="34" charset="0"/>
              <a:cs typeface="Arial" panose="020B0604020202020204" pitchFamily="34" charset="0"/>
            </a:endParaRPr>
          </a:p>
        </p:txBody>
      </p:sp>
      <p:sp>
        <p:nvSpPr>
          <p:cNvPr id="4" name="Freeform 4"/>
          <p:cNvSpPr/>
          <p:nvPr/>
        </p:nvSpPr>
        <p:spPr>
          <a:xfrm>
            <a:off x="571276" y="741883"/>
            <a:ext cx="1827978" cy="1827978"/>
          </a:xfrm>
          <a:custGeom>
            <a:avLst/>
            <a:gdLst/>
            <a:ahLst/>
            <a:cxnLst/>
            <a:rect l="l" t="t" r="r" b="b"/>
            <a:pathLst>
              <a:path w="1827978" h="1827978">
                <a:moveTo>
                  <a:pt x="0" y="0"/>
                </a:moveTo>
                <a:lnTo>
                  <a:pt x="1827978" y="0"/>
                </a:lnTo>
                <a:lnTo>
                  <a:pt x="1827978" y="1827978"/>
                </a:lnTo>
                <a:lnTo>
                  <a:pt x="0" y="1827978"/>
                </a:lnTo>
                <a:lnTo>
                  <a:pt x="0" y="0"/>
                </a:lnTo>
                <a:close/>
              </a:path>
            </a:pathLst>
          </a:custGeom>
          <a:blipFill>
            <a:blip r:embed="rId4"/>
            <a:stretch>
              <a:fillRect/>
            </a:stretch>
          </a:blipFill>
        </p:spPr>
        <p:txBody>
          <a:bodyPr/>
          <a:lstStyle/>
          <a:p>
            <a:endParaRPr lang="en-US">
              <a:latin typeface="Arial" panose="020B0604020202020204" pitchFamily="34" charset="0"/>
              <a:cs typeface="Arial" panose="020B0604020202020204" pitchFamily="34" charset="0"/>
            </a:endParaRPr>
          </a:p>
        </p:txBody>
      </p:sp>
      <p:sp>
        <p:nvSpPr>
          <p:cNvPr id="5" name="AutoShape 5"/>
          <p:cNvSpPr/>
          <p:nvPr/>
        </p:nvSpPr>
        <p:spPr>
          <a:xfrm>
            <a:off x="3799424" y="2588911"/>
            <a:ext cx="10689153" cy="0"/>
          </a:xfrm>
          <a:prstGeom prst="line">
            <a:avLst/>
          </a:prstGeom>
          <a:ln w="38100" cap="flat">
            <a:solidFill>
              <a:srgbClr val="000000"/>
            </a:solidFill>
            <a:prstDash val="solid"/>
            <a:headEnd type="none" w="sm" len="sm"/>
            <a:tailEnd type="none" w="sm" len="sm"/>
          </a:ln>
        </p:spPr>
        <p:txBody>
          <a:bodyPr/>
          <a:lstStyle/>
          <a:p>
            <a:endParaRPr lang="en-US">
              <a:latin typeface="Arial" panose="020B0604020202020204" pitchFamily="34" charset="0"/>
              <a:cs typeface="Arial" panose="020B0604020202020204" pitchFamily="34" charset="0"/>
            </a:endParaRPr>
          </a:p>
        </p:txBody>
      </p:sp>
      <p:sp>
        <p:nvSpPr>
          <p:cNvPr id="6" name="AutoShape 6"/>
          <p:cNvSpPr/>
          <p:nvPr/>
        </p:nvSpPr>
        <p:spPr>
          <a:xfrm>
            <a:off x="5638800" y="7353300"/>
            <a:ext cx="6857180" cy="0"/>
          </a:xfrm>
          <a:prstGeom prst="line">
            <a:avLst/>
          </a:prstGeom>
          <a:ln w="38100" cap="flat">
            <a:solidFill>
              <a:srgbClr val="000000"/>
            </a:solidFill>
            <a:prstDash val="solid"/>
            <a:headEnd type="none" w="sm" len="sm"/>
            <a:tailEnd type="none" w="sm" len="sm"/>
          </a:ln>
        </p:spPr>
        <p:txBody>
          <a:bodyPr/>
          <a:lstStyle/>
          <a:p>
            <a:endParaRPr lang="en-US">
              <a:latin typeface="Arial" panose="020B0604020202020204" pitchFamily="34" charset="0"/>
              <a:cs typeface="Arial" panose="020B0604020202020204" pitchFamily="34" charset="0"/>
            </a:endParaRPr>
          </a:p>
        </p:txBody>
      </p:sp>
      <p:sp>
        <p:nvSpPr>
          <p:cNvPr id="7" name="TextBox 7"/>
          <p:cNvSpPr txBox="1"/>
          <p:nvPr/>
        </p:nvSpPr>
        <p:spPr>
          <a:xfrm>
            <a:off x="5638800" y="3312329"/>
            <a:ext cx="8717655" cy="877291"/>
          </a:xfrm>
          <a:prstGeom prst="rect">
            <a:avLst/>
          </a:prstGeom>
        </p:spPr>
        <p:txBody>
          <a:bodyPr wrap="square" lIns="0" tIns="0" rIns="0" bIns="0" rtlCol="0" anchor="t">
            <a:spAutoFit/>
          </a:bodyPr>
          <a:lstStyle/>
          <a:p>
            <a:pPr>
              <a:lnSpc>
                <a:spcPts val="7279"/>
              </a:lnSpc>
            </a:pPr>
            <a:r>
              <a:rPr lang="en-US" sz="5400" b="1" dirty="0">
                <a:solidFill>
                  <a:srgbClr val="000000"/>
                </a:solidFill>
                <a:latin typeface="Arial" panose="020B0604020202020204" pitchFamily="34" charset="0"/>
                <a:cs typeface="Arial" panose="020B0604020202020204" pitchFamily="34" charset="0"/>
              </a:rPr>
              <a:t>ĐỒ ÁN TỐT NGHIỆP</a:t>
            </a:r>
          </a:p>
        </p:txBody>
      </p:sp>
      <p:sp>
        <p:nvSpPr>
          <p:cNvPr id="8" name="TextBox 8"/>
          <p:cNvSpPr txBox="1"/>
          <p:nvPr/>
        </p:nvSpPr>
        <p:spPr>
          <a:xfrm>
            <a:off x="1295400" y="4937432"/>
            <a:ext cx="15697200" cy="1846659"/>
          </a:xfrm>
          <a:prstGeom prst="rect">
            <a:avLst/>
          </a:prstGeom>
        </p:spPr>
        <p:txBody>
          <a:bodyPr wrap="square" lIns="0" tIns="0" rIns="0" bIns="0" rtlCol="0" anchor="t">
            <a:spAutoFit/>
          </a:bodyPr>
          <a:lstStyle/>
          <a:p>
            <a:pPr marL="457200" marR="0" algn="ctr">
              <a:lnSpc>
                <a:spcPct val="150000"/>
              </a:lnSpc>
              <a:spcBef>
                <a:spcPts val="600"/>
              </a:spcBef>
              <a:spcAft>
                <a:spcPts val="600"/>
              </a:spcAft>
            </a:pPr>
            <a:r>
              <a:rPr lang="vi-VN" sz="4000" b="1" dirty="0">
                <a:solidFill>
                  <a:srgbClr val="000000"/>
                </a:solidFill>
                <a:ea typeface="Calibri" panose="020F0502020204030204" pitchFamily="34" charset="0"/>
                <a:cs typeface="Times New Roman" panose="02020603050405020304" pitchFamily="18" charset="0"/>
              </a:rPr>
              <a:t>TÌM HIỂU VỀ RSS FEED </a:t>
            </a:r>
            <a:r>
              <a:rPr lang="vi-VN" sz="4000" b="1" dirty="0" smtClean="0">
                <a:solidFill>
                  <a:srgbClr val="000000"/>
                </a:solidFill>
                <a:ea typeface="Calibri" panose="020F0502020204030204" pitchFamily="34" charset="0"/>
                <a:cs typeface="Times New Roman" panose="02020603050405020304" pitchFamily="18" charset="0"/>
              </a:rPr>
              <a:t>VÀ </a:t>
            </a:r>
            <a:r>
              <a:rPr lang="vi-VN" sz="4000" b="1" dirty="0">
                <a:solidFill>
                  <a:srgbClr val="000000"/>
                </a:solidFill>
                <a:ea typeface="Calibri" panose="020F0502020204030204" pitchFamily="34" charset="0"/>
                <a:cs typeface="Times New Roman" panose="02020603050405020304" pitchFamily="18" charset="0"/>
              </a:rPr>
              <a:t>ÁP DỤNG XÂY DỰNG </a:t>
            </a:r>
            <a:r>
              <a:rPr lang="vi-VN" sz="4000" b="1" dirty="0" smtClean="0">
                <a:solidFill>
                  <a:srgbClr val="000000"/>
                </a:solidFill>
                <a:ea typeface="Calibri" panose="020F0502020204030204" pitchFamily="34" charset="0"/>
                <a:cs typeface="Times New Roman" panose="02020603050405020304" pitchFamily="18" charset="0"/>
              </a:rPr>
              <a:t>WEBSITE</a:t>
            </a:r>
            <a:r>
              <a:rPr lang="en-US" sz="4000" b="1" dirty="0" smtClean="0">
                <a:solidFill>
                  <a:srgbClr val="000000"/>
                </a:solidFill>
                <a:ea typeface="Calibri" panose="020F0502020204030204" pitchFamily="34" charset="0"/>
                <a:cs typeface="Times New Roman" panose="02020603050405020304" pitchFamily="18" charset="0"/>
              </a:rPr>
              <a:t> </a:t>
            </a:r>
            <a:r>
              <a:rPr lang="vi-VN" sz="4000" b="1" dirty="0" smtClean="0">
                <a:solidFill>
                  <a:srgbClr val="000000"/>
                </a:solidFill>
                <a:ea typeface="Calibri" panose="020F0502020204030204" pitchFamily="34" charset="0"/>
                <a:cs typeface="Times New Roman" panose="02020603050405020304" pitchFamily="18" charset="0"/>
              </a:rPr>
              <a:t>TIN </a:t>
            </a:r>
            <a:r>
              <a:rPr lang="vi-VN" sz="4000" b="1" dirty="0">
                <a:solidFill>
                  <a:srgbClr val="000000"/>
                </a:solidFill>
                <a:ea typeface="Calibri" panose="020F0502020204030204" pitchFamily="34" charset="0"/>
                <a:cs typeface="Times New Roman" panose="02020603050405020304" pitchFamily="18" charset="0"/>
              </a:rPr>
              <a:t>MỚI </a:t>
            </a:r>
            <a:r>
              <a:rPr lang="en-US" sz="4000" b="1" dirty="0">
                <a:solidFill>
                  <a:srgbClr val="000000"/>
                </a:solidFill>
                <a:ea typeface="Calibri" panose="020F0502020204030204" pitchFamily="34" charset="0"/>
                <a:cs typeface="Times New Roman" panose="02020603050405020304" pitchFamily="18" charset="0"/>
              </a:rPr>
              <a:t> </a:t>
            </a:r>
            <a:r>
              <a:rPr lang="vi-VN" sz="4000" b="1" dirty="0" smtClean="0">
                <a:solidFill>
                  <a:srgbClr val="000000"/>
                </a:solidFill>
                <a:ea typeface="Calibri" panose="020F0502020204030204" pitchFamily="34" charset="0"/>
                <a:cs typeface="Times New Roman" panose="02020603050405020304" pitchFamily="18" charset="0"/>
              </a:rPr>
              <a:t>SỬ </a:t>
            </a:r>
            <a:r>
              <a:rPr lang="vi-VN" sz="4000" b="1" dirty="0">
                <a:solidFill>
                  <a:srgbClr val="000000"/>
                </a:solidFill>
                <a:ea typeface="Calibri" panose="020F0502020204030204" pitchFamily="34" charset="0"/>
                <a:cs typeface="Times New Roman" panose="02020603050405020304" pitchFamily="18" charset="0"/>
              </a:rPr>
              <a:t>DỤNG NODEJS VÀ JAVASCRIPT</a:t>
            </a:r>
          </a:p>
        </p:txBody>
      </p:sp>
      <p:sp>
        <p:nvSpPr>
          <p:cNvPr id="9" name="TextBox 9"/>
          <p:cNvSpPr txBox="1"/>
          <p:nvPr/>
        </p:nvSpPr>
        <p:spPr>
          <a:xfrm>
            <a:off x="1091309" y="7966117"/>
            <a:ext cx="16129891" cy="1926618"/>
          </a:xfrm>
          <a:prstGeom prst="rect">
            <a:avLst/>
          </a:prstGeom>
        </p:spPr>
        <p:txBody>
          <a:bodyPr wrap="square" lIns="0" tIns="0" rIns="0" bIns="0" rtlCol="0" anchor="t">
            <a:spAutoFit/>
          </a:bodyPr>
          <a:lstStyle/>
          <a:p>
            <a:pPr algn="ctr">
              <a:lnSpc>
                <a:spcPts val="4059"/>
              </a:lnSpc>
            </a:pPr>
            <a:r>
              <a:rPr lang="en-US" sz="2899" b="1" dirty="0">
                <a:solidFill>
                  <a:srgbClr val="000000"/>
                </a:solidFill>
                <a:latin typeface="Arial" panose="020B0604020202020204" pitchFamily="34" charset="0"/>
                <a:cs typeface="Arial" panose="020B0604020202020204" pitchFamily="34" charset="0"/>
              </a:rPr>
              <a:t>GVHD: TS. Nguyễn </a:t>
            </a:r>
            <a:r>
              <a:rPr lang="vi-VN" sz="2899" b="1" dirty="0">
                <a:solidFill>
                  <a:srgbClr val="000000"/>
                </a:solidFill>
                <a:latin typeface="Arial" panose="020B0604020202020204" pitchFamily="34" charset="0"/>
                <a:cs typeface="Arial" panose="020B0604020202020204" pitchFamily="34" charset="0"/>
              </a:rPr>
              <a:t>Thị Hoa Huệ</a:t>
            </a:r>
          </a:p>
          <a:p>
            <a:pPr algn="ctr">
              <a:lnSpc>
                <a:spcPts val="4059"/>
              </a:lnSpc>
            </a:pPr>
            <a:r>
              <a:rPr lang="en-US" sz="2899" b="1" dirty="0">
                <a:solidFill>
                  <a:srgbClr val="000000"/>
                </a:solidFill>
                <a:latin typeface="Arial" panose="020B0604020202020204" pitchFamily="34" charset="0"/>
                <a:cs typeface="Arial" panose="020B0604020202020204" pitchFamily="34" charset="0"/>
              </a:rPr>
              <a:t>Sinh </a:t>
            </a:r>
            <a:r>
              <a:rPr lang="en-US" sz="2899" b="1" dirty="0" err="1">
                <a:solidFill>
                  <a:srgbClr val="000000"/>
                </a:solidFill>
                <a:latin typeface="Arial" panose="020B0604020202020204" pitchFamily="34" charset="0"/>
                <a:cs typeface="Arial" panose="020B0604020202020204" pitchFamily="34" charset="0"/>
              </a:rPr>
              <a:t>viên</a:t>
            </a:r>
            <a:r>
              <a:rPr lang="en-US" sz="2899" b="1" dirty="0">
                <a:solidFill>
                  <a:srgbClr val="000000"/>
                </a:solidFill>
                <a:latin typeface="Arial" panose="020B0604020202020204" pitchFamily="34" charset="0"/>
                <a:cs typeface="Arial" panose="020B0604020202020204" pitchFamily="34" charset="0"/>
              </a:rPr>
              <a:t> </a:t>
            </a:r>
            <a:r>
              <a:rPr lang="en-US" sz="2899" b="1" dirty="0" err="1">
                <a:solidFill>
                  <a:srgbClr val="000000"/>
                </a:solidFill>
                <a:latin typeface="Arial" panose="020B0604020202020204" pitchFamily="34" charset="0"/>
                <a:cs typeface="Arial" panose="020B0604020202020204" pitchFamily="34" charset="0"/>
              </a:rPr>
              <a:t>thực</a:t>
            </a:r>
            <a:r>
              <a:rPr lang="en-US" sz="2899" b="1" dirty="0">
                <a:solidFill>
                  <a:srgbClr val="000000"/>
                </a:solidFill>
                <a:latin typeface="Arial" panose="020B0604020202020204" pitchFamily="34" charset="0"/>
                <a:cs typeface="Arial" panose="020B0604020202020204" pitchFamily="34" charset="0"/>
              </a:rPr>
              <a:t> </a:t>
            </a:r>
            <a:r>
              <a:rPr lang="en-US" sz="2899" b="1" dirty="0" err="1" smtClean="0">
                <a:solidFill>
                  <a:srgbClr val="000000"/>
                </a:solidFill>
                <a:latin typeface="Arial" panose="020B0604020202020204" pitchFamily="34" charset="0"/>
                <a:cs typeface="Arial" panose="020B0604020202020204" pitchFamily="34" charset="0"/>
              </a:rPr>
              <a:t>hiện</a:t>
            </a:r>
            <a:r>
              <a:rPr lang="en-US" sz="2899" b="1" dirty="0" smtClean="0">
                <a:solidFill>
                  <a:srgbClr val="000000"/>
                </a:solidFill>
                <a:latin typeface="Arial" panose="020B0604020202020204" pitchFamily="34" charset="0"/>
                <a:cs typeface="Arial" panose="020B0604020202020204" pitchFamily="34" charset="0"/>
              </a:rPr>
              <a:t>: </a:t>
            </a:r>
            <a:r>
              <a:rPr lang="en-US" sz="2899" b="1" dirty="0" err="1" smtClean="0">
                <a:solidFill>
                  <a:srgbClr val="000000"/>
                </a:solidFill>
                <a:latin typeface="Arial" panose="020B0604020202020204" pitchFamily="34" charset="0"/>
                <a:cs typeface="Arial" panose="020B0604020202020204" pitchFamily="34" charset="0"/>
              </a:rPr>
              <a:t>Đinh</a:t>
            </a:r>
            <a:r>
              <a:rPr lang="en-US" sz="2899" b="1" dirty="0" smtClean="0">
                <a:solidFill>
                  <a:srgbClr val="000000"/>
                </a:solidFill>
                <a:latin typeface="Arial" panose="020B0604020202020204" pitchFamily="34" charset="0"/>
                <a:cs typeface="Arial" panose="020B0604020202020204" pitchFamily="34" charset="0"/>
              </a:rPr>
              <a:t> </a:t>
            </a:r>
            <a:r>
              <a:rPr lang="en-US" sz="2899" b="1" dirty="0" err="1" smtClean="0">
                <a:solidFill>
                  <a:srgbClr val="000000"/>
                </a:solidFill>
                <a:latin typeface="Arial" panose="020B0604020202020204" pitchFamily="34" charset="0"/>
                <a:cs typeface="Arial" panose="020B0604020202020204" pitchFamily="34" charset="0"/>
              </a:rPr>
              <a:t>Khắc</a:t>
            </a:r>
            <a:r>
              <a:rPr lang="en-US" sz="2899" b="1" dirty="0" smtClean="0">
                <a:solidFill>
                  <a:srgbClr val="000000"/>
                </a:solidFill>
                <a:latin typeface="Arial" panose="020B0604020202020204" pitchFamily="34" charset="0"/>
                <a:cs typeface="Arial" panose="020B0604020202020204" pitchFamily="34" charset="0"/>
              </a:rPr>
              <a:t> </a:t>
            </a:r>
            <a:r>
              <a:rPr lang="en-US" sz="2899" b="1" dirty="0" err="1" smtClean="0">
                <a:solidFill>
                  <a:srgbClr val="000000"/>
                </a:solidFill>
                <a:latin typeface="Arial" panose="020B0604020202020204" pitchFamily="34" charset="0"/>
                <a:cs typeface="Arial" panose="020B0604020202020204" pitchFamily="34" charset="0"/>
              </a:rPr>
              <a:t>Tuấn</a:t>
            </a:r>
            <a:endParaRPr lang="en-US" sz="2899" b="1" dirty="0">
              <a:solidFill>
                <a:srgbClr val="000000"/>
              </a:solidFill>
              <a:latin typeface="Arial" panose="020B0604020202020204" pitchFamily="34" charset="0"/>
              <a:cs typeface="Arial" panose="020B0604020202020204" pitchFamily="34" charset="0"/>
            </a:endParaRPr>
          </a:p>
          <a:p>
            <a:pPr algn="ctr">
              <a:lnSpc>
                <a:spcPts val="4059"/>
              </a:lnSpc>
            </a:pPr>
            <a:r>
              <a:rPr lang="en-US" sz="2899" b="1" dirty="0">
                <a:solidFill>
                  <a:srgbClr val="000000"/>
                </a:solidFill>
                <a:latin typeface="Arial" panose="020B0604020202020204" pitchFamily="34" charset="0"/>
                <a:cs typeface="Arial" panose="020B0604020202020204" pitchFamily="34" charset="0"/>
              </a:rPr>
              <a:t>MSV</a:t>
            </a:r>
            <a:r>
              <a:rPr lang="en-US" sz="2899" b="1" dirty="0" smtClean="0">
                <a:solidFill>
                  <a:srgbClr val="000000"/>
                </a:solidFill>
                <a:latin typeface="Arial" panose="020B0604020202020204" pitchFamily="34" charset="0"/>
                <a:cs typeface="Arial" panose="020B0604020202020204" pitchFamily="34" charset="0"/>
              </a:rPr>
              <a:t>: 2020605847</a:t>
            </a:r>
            <a:endParaRPr lang="en-US" sz="2899" b="1" dirty="0">
              <a:solidFill>
                <a:srgbClr val="000000"/>
              </a:solidFill>
              <a:latin typeface="Arial" panose="020B0604020202020204" pitchFamily="34" charset="0"/>
              <a:cs typeface="Arial" panose="020B0604020202020204" pitchFamily="34" charset="0"/>
            </a:endParaRPr>
          </a:p>
          <a:p>
            <a:pPr algn="ctr">
              <a:lnSpc>
                <a:spcPts val="2659"/>
              </a:lnSpc>
            </a:pPr>
            <a:endParaRPr lang="en-US" sz="2899" dirty="0">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99955" y="1357585"/>
            <a:ext cx="10201110" cy="1077218"/>
          </a:xfrm>
          <a:prstGeom prst="rect">
            <a:avLst/>
          </a:prstGeom>
        </p:spPr>
        <p:txBody>
          <a:bodyPr lIns="0" tIns="0" rIns="0" bIns="0" rtlCol="0" anchor="t">
            <a:spAutoFit/>
          </a:bodyPr>
          <a:lstStyle/>
          <a:p>
            <a:pPr algn="ctr">
              <a:lnSpc>
                <a:spcPts val="8399"/>
              </a:lnSpc>
            </a:pPr>
            <a:r>
              <a:rPr lang="vi-VN" sz="5400" dirty="0">
                <a:solidFill>
                  <a:srgbClr val="000000"/>
                </a:solidFill>
              </a:rPr>
              <a:t>Chức năng </a:t>
            </a:r>
            <a:r>
              <a:rPr lang="en-US" sz="5400" dirty="0" err="1" smtClean="0">
                <a:solidFill>
                  <a:srgbClr val="000000"/>
                </a:solidFill>
              </a:rPr>
              <a:t>người</a:t>
            </a:r>
            <a:r>
              <a:rPr lang="en-US" sz="5400" dirty="0" smtClean="0">
                <a:solidFill>
                  <a:srgbClr val="000000"/>
                </a:solidFill>
              </a:rPr>
              <a:t> </a:t>
            </a:r>
            <a:r>
              <a:rPr lang="en-US" sz="5400" dirty="0" err="1" smtClean="0">
                <a:solidFill>
                  <a:srgbClr val="000000"/>
                </a:solidFill>
              </a:rPr>
              <a:t>đọc</a:t>
            </a:r>
            <a:r>
              <a:rPr lang="en-US" sz="5400" dirty="0" smtClean="0">
                <a:solidFill>
                  <a:srgbClr val="000000"/>
                </a:solidFill>
              </a:rPr>
              <a:t> tin</a:t>
            </a:r>
            <a:endParaRPr lang="en-US" sz="5400" dirty="0">
              <a:solidFill>
                <a:srgbClr val="000000"/>
              </a:solidFill>
            </a:endParaRPr>
          </a:p>
        </p:txBody>
      </p:sp>
      <p:sp>
        <p:nvSpPr>
          <p:cNvPr id="22" name="AutoShape 22"/>
          <p:cNvSpPr/>
          <p:nvPr/>
        </p:nvSpPr>
        <p:spPr>
          <a:xfrm>
            <a:off x="-408731" y="1193142"/>
            <a:ext cx="18875389" cy="0"/>
          </a:xfrm>
          <a:prstGeom prst="line">
            <a:avLst/>
          </a:prstGeom>
          <a:ln w="9525" cap="flat">
            <a:solidFill>
              <a:srgbClr val="2C2C2C">
                <a:alpha val="29804"/>
              </a:srgbClr>
            </a:solidFill>
            <a:prstDash val="solid"/>
            <a:headEnd type="none" w="sm" len="sm"/>
            <a:tailEnd type="none" w="sm" len="sm"/>
          </a:ln>
        </p:spPr>
        <p:txBody>
          <a:bodyPr/>
          <a:lstStyle/>
          <a:p>
            <a:endParaRPr lang="en-US"/>
          </a:p>
        </p:txBody>
      </p:sp>
      <p:grpSp>
        <p:nvGrpSpPr>
          <p:cNvPr id="23" name="Group 23"/>
          <p:cNvGrpSpPr/>
          <p:nvPr/>
        </p:nvGrpSpPr>
        <p:grpSpPr>
          <a:xfrm>
            <a:off x="333652" y="166707"/>
            <a:ext cx="8586872" cy="861993"/>
            <a:chOff x="0" y="0"/>
            <a:chExt cx="11449163" cy="1149324"/>
          </a:xfrm>
        </p:grpSpPr>
        <p:sp>
          <p:nvSpPr>
            <p:cNvPr id="24" name="Freeform 24"/>
            <p:cNvSpPr/>
            <p:nvPr/>
          </p:nvSpPr>
          <p:spPr>
            <a:xfrm>
              <a:off x="0" y="0"/>
              <a:ext cx="1149324" cy="1149324"/>
            </a:xfrm>
            <a:custGeom>
              <a:avLst/>
              <a:gdLst/>
              <a:ahLst/>
              <a:cxnLst/>
              <a:rect l="l" t="t" r="r" b="b"/>
              <a:pathLst>
                <a:path w="1149324" h="1149324">
                  <a:moveTo>
                    <a:pt x="0" y="0"/>
                  </a:moveTo>
                  <a:lnTo>
                    <a:pt x="1149324" y="0"/>
                  </a:lnTo>
                  <a:lnTo>
                    <a:pt x="1149324" y="1149324"/>
                  </a:lnTo>
                  <a:lnTo>
                    <a:pt x="0" y="1149324"/>
                  </a:lnTo>
                  <a:lnTo>
                    <a:pt x="0" y="0"/>
                  </a:lnTo>
                  <a:close/>
                </a:path>
              </a:pathLst>
            </a:custGeom>
            <a:blipFill>
              <a:blip r:embed="rId2"/>
              <a:stretch>
                <a:fillRect/>
              </a:stretch>
            </a:blipFill>
          </p:spPr>
          <p:txBody>
            <a:bodyPr/>
            <a:lstStyle/>
            <a:p>
              <a:endParaRPr lang="en-US"/>
            </a:p>
          </p:txBody>
        </p:sp>
        <p:sp>
          <p:nvSpPr>
            <p:cNvPr id="25" name="TextBox 25"/>
            <p:cNvSpPr txBox="1"/>
            <p:nvPr/>
          </p:nvSpPr>
          <p:spPr>
            <a:xfrm>
              <a:off x="1487265" y="276324"/>
              <a:ext cx="9961898" cy="560240"/>
            </a:xfrm>
            <a:prstGeom prst="rect">
              <a:avLst/>
            </a:prstGeom>
          </p:spPr>
          <p:txBody>
            <a:bodyPr lIns="0" tIns="0" rIns="0" bIns="0" rtlCol="0" anchor="t">
              <a:spAutoFit/>
            </a:bodyPr>
            <a:lstStyle/>
            <a:p>
              <a:pPr algn="l">
                <a:lnSpc>
                  <a:spcPts val="3454"/>
                </a:lnSpc>
              </a:pPr>
              <a:r>
                <a:rPr lang="en-US" sz="2467">
                  <a:solidFill>
                    <a:srgbClr val="2C2C2C"/>
                  </a:solidFill>
                </a:rPr>
                <a:t>TRƯỜNG ĐẠI HỌC CÔNG NGHIỆP HÀ NỘI</a:t>
              </a:r>
            </a:p>
          </p:txBody>
        </p:sp>
      </p:grpSp>
      <p:sp>
        <p:nvSpPr>
          <p:cNvPr id="28" name="TextBox 27">
            <a:extLst>
              <a:ext uri="{FF2B5EF4-FFF2-40B4-BE49-F238E27FC236}">
                <a16:creationId xmlns:a16="http://schemas.microsoft.com/office/drawing/2014/main" id="{9EC0E219-0311-DFB7-8A83-98F11A614BB0}"/>
              </a:ext>
            </a:extLst>
          </p:cNvPr>
          <p:cNvSpPr txBox="1"/>
          <p:nvPr/>
        </p:nvSpPr>
        <p:spPr>
          <a:xfrm>
            <a:off x="1905000" y="2613462"/>
            <a:ext cx="6705600" cy="4524315"/>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sz="2400" dirty="0" err="1" smtClean="0"/>
              <a:t>Xem</a:t>
            </a:r>
            <a:r>
              <a:rPr lang="en-US" sz="2400" dirty="0" smtClean="0"/>
              <a:t> </a:t>
            </a:r>
            <a:r>
              <a:rPr lang="en-US" sz="2400" dirty="0" err="1" smtClean="0"/>
              <a:t>danh</a:t>
            </a:r>
            <a:r>
              <a:rPr lang="en-US" sz="2400" dirty="0" smtClean="0"/>
              <a:t> </a:t>
            </a:r>
            <a:r>
              <a:rPr lang="en-US" sz="2400" dirty="0" err="1" smtClean="0"/>
              <a:t>sách</a:t>
            </a:r>
            <a:r>
              <a:rPr lang="en-US" sz="2400" dirty="0" smtClean="0"/>
              <a:t> tin </a:t>
            </a:r>
            <a:r>
              <a:rPr lang="en-US" sz="2400" dirty="0" err="1" smtClean="0"/>
              <a:t>tức</a:t>
            </a:r>
            <a:endParaRPr lang="vi-VN" sz="2400" dirty="0" smtClean="0"/>
          </a:p>
          <a:p>
            <a:pPr marL="285750" indent="-285750">
              <a:lnSpc>
                <a:spcPct val="150000"/>
              </a:lnSpc>
              <a:buFont typeface="Wingdings" panose="05000000000000000000" pitchFamily="2" charset="2"/>
              <a:buChar char="q"/>
            </a:pPr>
            <a:r>
              <a:rPr lang="en-US" sz="2400" dirty="0" err="1" smtClean="0"/>
              <a:t>Xem</a:t>
            </a:r>
            <a:r>
              <a:rPr lang="en-US" sz="2400" dirty="0" smtClean="0"/>
              <a:t> chi </a:t>
            </a:r>
            <a:r>
              <a:rPr lang="en-US" sz="2400" dirty="0" err="1" smtClean="0"/>
              <a:t>tiết</a:t>
            </a:r>
            <a:r>
              <a:rPr lang="en-US" sz="2400" dirty="0" smtClean="0"/>
              <a:t> tin </a:t>
            </a:r>
            <a:r>
              <a:rPr lang="en-US" sz="2400" dirty="0" err="1" smtClean="0"/>
              <a:t>tức</a:t>
            </a:r>
            <a:endParaRPr lang="en-US" sz="2400" dirty="0" smtClean="0"/>
          </a:p>
          <a:p>
            <a:pPr marL="285750" indent="-285750">
              <a:lnSpc>
                <a:spcPct val="150000"/>
              </a:lnSpc>
              <a:buFont typeface="Wingdings" panose="05000000000000000000" pitchFamily="2" charset="2"/>
              <a:buChar char="q"/>
            </a:pPr>
            <a:r>
              <a:rPr lang="vi-VN" sz="2400" dirty="0" smtClean="0"/>
              <a:t>Tìm kiếm </a:t>
            </a:r>
            <a:r>
              <a:rPr lang="en-US" sz="2400" dirty="0" smtClean="0"/>
              <a:t>tin </a:t>
            </a:r>
            <a:r>
              <a:rPr lang="en-US" sz="2400" dirty="0" err="1" smtClean="0"/>
              <a:t>tức</a:t>
            </a:r>
            <a:endParaRPr lang="vi-VN" sz="2400" dirty="0" smtClean="0"/>
          </a:p>
          <a:p>
            <a:pPr marL="285750" indent="-285750">
              <a:lnSpc>
                <a:spcPct val="150000"/>
              </a:lnSpc>
              <a:buFont typeface="Wingdings" panose="05000000000000000000" pitchFamily="2" charset="2"/>
              <a:buChar char="q"/>
            </a:pPr>
            <a:r>
              <a:rPr lang="vi-VN" sz="2400" dirty="0" smtClean="0"/>
              <a:t>Xem</a:t>
            </a:r>
            <a:r>
              <a:rPr lang="en-US" sz="2400" dirty="0" smtClean="0"/>
              <a:t> </a:t>
            </a:r>
            <a:r>
              <a:rPr lang="en-US" sz="2400" dirty="0" err="1" smtClean="0"/>
              <a:t>danh</a:t>
            </a:r>
            <a:r>
              <a:rPr lang="en-US" sz="2400" dirty="0" smtClean="0"/>
              <a:t> </a:t>
            </a:r>
            <a:r>
              <a:rPr lang="en-US" sz="2400" dirty="0" err="1" smtClean="0"/>
              <a:t>sách</a:t>
            </a:r>
            <a:r>
              <a:rPr lang="en-US" sz="2400" dirty="0" smtClean="0"/>
              <a:t> tin </a:t>
            </a:r>
            <a:r>
              <a:rPr lang="en-US" sz="2400" dirty="0" err="1" smtClean="0"/>
              <a:t>tức</a:t>
            </a:r>
            <a:endParaRPr lang="vi-VN" sz="2400" dirty="0" smtClean="0"/>
          </a:p>
          <a:p>
            <a:pPr marL="285750" indent="-285750">
              <a:lnSpc>
                <a:spcPct val="150000"/>
              </a:lnSpc>
              <a:buFont typeface="Wingdings" panose="05000000000000000000" pitchFamily="2" charset="2"/>
              <a:buChar char="q"/>
            </a:pPr>
            <a:r>
              <a:rPr lang="en-US" sz="2400" dirty="0" err="1" smtClean="0"/>
              <a:t>Tùy</a:t>
            </a:r>
            <a:r>
              <a:rPr lang="en-US" sz="2400" dirty="0" smtClean="0"/>
              <a:t> </a:t>
            </a:r>
            <a:r>
              <a:rPr lang="en-US" sz="2400" dirty="0" err="1" smtClean="0"/>
              <a:t>chọn</a:t>
            </a:r>
            <a:r>
              <a:rPr lang="en-US" sz="2400" dirty="0" smtClean="0"/>
              <a:t> </a:t>
            </a:r>
            <a:r>
              <a:rPr lang="en-US" sz="2400" dirty="0" err="1" smtClean="0"/>
              <a:t>chủ</a:t>
            </a:r>
            <a:r>
              <a:rPr lang="en-US" sz="2400" dirty="0" smtClean="0"/>
              <a:t> </a:t>
            </a:r>
            <a:r>
              <a:rPr lang="en-US" sz="2400" dirty="0" err="1" smtClean="0"/>
              <a:t>đề</a:t>
            </a:r>
            <a:endParaRPr lang="vi-VN" sz="2400" dirty="0" smtClean="0"/>
          </a:p>
          <a:p>
            <a:pPr marL="285750" indent="-285750">
              <a:lnSpc>
                <a:spcPct val="150000"/>
              </a:lnSpc>
              <a:buFont typeface="Wingdings" panose="05000000000000000000" pitchFamily="2" charset="2"/>
              <a:buChar char="q"/>
            </a:pPr>
            <a:r>
              <a:rPr lang="en-US" sz="2400" dirty="0" err="1" smtClean="0"/>
              <a:t>Tùy</a:t>
            </a:r>
            <a:r>
              <a:rPr lang="en-US" sz="2400" dirty="0" smtClean="0"/>
              <a:t> </a:t>
            </a:r>
            <a:r>
              <a:rPr lang="en-US" sz="2400" dirty="0" err="1" smtClean="0"/>
              <a:t>chọn</a:t>
            </a:r>
            <a:r>
              <a:rPr lang="en-US" sz="2400" dirty="0" smtClean="0"/>
              <a:t> </a:t>
            </a:r>
            <a:r>
              <a:rPr lang="en-US" sz="2400" dirty="0" err="1" smtClean="0"/>
              <a:t>giao</a:t>
            </a:r>
            <a:r>
              <a:rPr lang="en-US" sz="2400" dirty="0" smtClean="0"/>
              <a:t> </a:t>
            </a:r>
            <a:r>
              <a:rPr lang="en-US" sz="2400" dirty="0" err="1" smtClean="0"/>
              <a:t>diện</a:t>
            </a:r>
            <a:endParaRPr lang="en-US" sz="2400" dirty="0" smtClean="0"/>
          </a:p>
          <a:p>
            <a:pPr marL="285750" indent="-285750">
              <a:lnSpc>
                <a:spcPct val="150000"/>
              </a:lnSpc>
              <a:buFont typeface="Wingdings" panose="05000000000000000000" pitchFamily="2" charset="2"/>
              <a:buChar char="q"/>
            </a:pPr>
            <a:r>
              <a:rPr lang="en-US" sz="2400" dirty="0" err="1" smtClean="0"/>
              <a:t>Xem</a:t>
            </a:r>
            <a:r>
              <a:rPr lang="en-US" sz="2400" dirty="0" smtClean="0"/>
              <a:t> </a:t>
            </a:r>
            <a:r>
              <a:rPr lang="en-US" sz="2400" dirty="0" err="1" smtClean="0"/>
              <a:t>trước</a:t>
            </a:r>
            <a:r>
              <a:rPr lang="en-US" sz="2400" dirty="0" smtClean="0"/>
              <a:t> </a:t>
            </a:r>
            <a:r>
              <a:rPr lang="en-US" sz="2400" dirty="0" err="1" smtClean="0"/>
              <a:t>sự</a:t>
            </a:r>
            <a:r>
              <a:rPr lang="en-US" sz="2400" dirty="0" smtClean="0"/>
              <a:t> </a:t>
            </a:r>
            <a:r>
              <a:rPr lang="en-US" sz="2400" dirty="0" err="1" smtClean="0"/>
              <a:t>thay</a:t>
            </a:r>
            <a:r>
              <a:rPr lang="en-US" sz="2400" dirty="0" smtClean="0"/>
              <a:t> </a:t>
            </a:r>
            <a:r>
              <a:rPr lang="en-US" sz="2400" dirty="0" err="1" smtClean="0"/>
              <a:t>đổi</a:t>
            </a:r>
            <a:r>
              <a:rPr lang="en-US" sz="2400" dirty="0" smtClean="0"/>
              <a:t> </a:t>
            </a:r>
            <a:r>
              <a:rPr lang="en-US" sz="2400" dirty="0" err="1" smtClean="0"/>
              <a:t>chủ</a:t>
            </a:r>
            <a:r>
              <a:rPr lang="en-US" sz="2400" dirty="0" smtClean="0"/>
              <a:t> </a:t>
            </a:r>
            <a:r>
              <a:rPr lang="en-US" sz="2400" dirty="0" err="1" smtClean="0"/>
              <a:t>đề</a:t>
            </a:r>
            <a:r>
              <a:rPr lang="en-US" sz="2400" dirty="0" smtClean="0"/>
              <a:t> </a:t>
            </a:r>
            <a:r>
              <a:rPr lang="en-US" sz="2400" dirty="0" err="1" smtClean="0"/>
              <a:t>và</a:t>
            </a:r>
            <a:r>
              <a:rPr lang="en-US" sz="2400" dirty="0" smtClean="0"/>
              <a:t> </a:t>
            </a:r>
            <a:r>
              <a:rPr lang="en-US" sz="2400" dirty="0" err="1" smtClean="0"/>
              <a:t>giao</a:t>
            </a:r>
            <a:r>
              <a:rPr lang="en-US" sz="2400" dirty="0" smtClean="0"/>
              <a:t> </a:t>
            </a:r>
            <a:r>
              <a:rPr lang="en-US" sz="2400" dirty="0" err="1" smtClean="0"/>
              <a:t>diện</a:t>
            </a:r>
            <a:endParaRPr lang="vi-VN" sz="2400" dirty="0" smtClean="0"/>
          </a:p>
          <a:p>
            <a:pPr marL="285750" indent="-285750">
              <a:lnSpc>
                <a:spcPct val="150000"/>
              </a:lnSpc>
              <a:buFont typeface="Wingdings" panose="05000000000000000000" pitchFamily="2" charset="2"/>
              <a:buChar char="q"/>
            </a:pPr>
            <a:r>
              <a:rPr lang="vi-VN" sz="2400" dirty="0" smtClean="0"/>
              <a:t>Xem</a:t>
            </a:r>
            <a:r>
              <a:rPr lang="en-US" sz="2400" dirty="0" smtClean="0"/>
              <a:t> </a:t>
            </a:r>
            <a:r>
              <a:rPr lang="en-US" sz="2400" dirty="0" err="1" smtClean="0"/>
              <a:t>trang</a:t>
            </a:r>
            <a:r>
              <a:rPr lang="en-US" sz="2400" dirty="0" smtClean="0"/>
              <a:t> </a:t>
            </a:r>
            <a:r>
              <a:rPr lang="en-US" sz="2400" dirty="0" err="1" smtClean="0"/>
              <a:t>chủ</a:t>
            </a:r>
            <a:endParaRPr lang="vi-VN" sz="2400" dirty="0"/>
          </a:p>
        </p:txBody>
      </p:sp>
      <p:sp>
        <p:nvSpPr>
          <p:cNvPr id="29" name="TextBox 28">
            <a:extLst>
              <a:ext uri="{FF2B5EF4-FFF2-40B4-BE49-F238E27FC236}">
                <a16:creationId xmlns:a16="http://schemas.microsoft.com/office/drawing/2014/main" id="{D01604CF-C5C9-9E18-4F9B-88E3BC613E24}"/>
              </a:ext>
            </a:extLst>
          </p:cNvPr>
          <p:cNvSpPr txBox="1"/>
          <p:nvPr/>
        </p:nvSpPr>
        <p:spPr>
          <a:xfrm>
            <a:off x="10287000" y="9076879"/>
            <a:ext cx="4267200" cy="369332"/>
          </a:xfrm>
          <a:prstGeom prst="rect">
            <a:avLst/>
          </a:prstGeom>
          <a:noFill/>
        </p:spPr>
        <p:txBody>
          <a:bodyPr wrap="square" rtlCol="0">
            <a:spAutoFit/>
          </a:bodyPr>
          <a:lstStyle/>
          <a:p>
            <a:r>
              <a:rPr lang="vi-VN" dirty="0"/>
              <a:t>Biểu đồ UseCase phía </a:t>
            </a:r>
            <a:r>
              <a:rPr lang="vi-VN" dirty="0" smtClean="0"/>
              <a:t>người</a:t>
            </a:r>
            <a:r>
              <a:rPr lang="en-US" dirty="0"/>
              <a:t> </a:t>
            </a:r>
            <a:r>
              <a:rPr lang="en-US" dirty="0" err="1" smtClean="0"/>
              <a:t>đọc</a:t>
            </a:r>
            <a:r>
              <a:rPr lang="en-US" dirty="0" smtClean="0"/>
              <a:t> tin</a:t>
            </a:r>
            <a:endParaRPr lang="en-US" dirty="0"/>
          </a:p>
        </p:txBody>
      </p:sp>
      <p:pic>
        <p:nvPicPr>
          <p:cNvPr id="11" name="Picture 10"/>
          <p:cNvPicPr/>
          <p:nvPr/>
        </p:nvPicPr>
        <p:blipFill>
          <a:blip r:embed="rId3"/>
          <a:stretch>
            <a:fillRect/>
          </a:stretch>
        </p:blipFill>
        <p:spPr>
          <a:xfrm>
            <a:off x="9448800" y="2171700"/>
            <a:ext cx="5363210" cy="6884496"/>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0" y="1569593"/>
            <a:ext cx="10562948" cy="965585"/>
          </a:xfrm>
          <a:prstGeom prst="rect">
            <a:avLst/>
          </a:prstGeom>
        </p:spPr>
        <p:txBody>
          <a:bodyPr wrap="square" lIns="0" tIns="0" rIns="0" bIns="0" rtlCol="0" anchor="t">
            <a:spAutoFit/>
          </a:bodyPr>
          <a:lstStyle/>
          <a:p>
            <a:pPr algn="ctr">
              <a:lnSpc>
                <a:spcPts val="8399"/>
              </a:lnSpc>
            </a:pPr>
            <a:r>
              <a:rPr lang="en-US" sz="5400" dirty="0" err="1">
                <a:solidFill>
                  <a:srgbClr val="000000"/>
                </a:solidFill>
                <a:latin typeface="Arial" panose="020B0604020202020204" pitchFamily="34" charset="0"/>
                <a:cs typeface="Arial" panose="020B0604020202020204" pitchFamily="34" charset="0"/>
              </a:rPr>
              <a:t>Chức</a:t>
            </a:r>
            <a:r>
              <a:rPr lang="en-US" sz="5400" dirty="0">
                <a:solidFill>
                  <a:srgbClr val="000000"/>
                </a:solidFill>
                <a:latin typeface="Arial" panose="020B0604020202020204" pitchFamily="34" charset="0"/>
                <a:cs typeface="Arial" panose="020B0604020202020204" pitchFamily="34" charset="0"/>
              </a:rPr>
              <a:t> </a:t>
            </a:r>
            <a:r>
              <a:rPr lang="en-US" sz="5400" dirty="0" err="1" smtClean="0">
                <a:solidFill>
                  <a:srgbClr val="000000"/>
                </a:solidFill>
                <a:latin typeface="Arial" panose="020B0604020202020204" pitchFamily="34" charset="0"/>
                <a:cs typeface="Arial" panose="020B0604020202020204" pitchFamily="34" charset="0"/>
              </a:rPr>
              <a:t>năng</a:t>
            </a:r>
            <a:r>
              <a:rPr lang="en-US" sz="5400" dirty="0" smtClean="0">
                <a:solidFill>
                  <a:srgbClr val="000000"/>
                </a:solidFill>
                <a:latin typeface="Arial" panose="020B0604020202020204" pitchFamily="34" charset="0"/>
                <a:cs typeface="Arial" panose="020B0604020202020204" pitchFamily="34" charset="0"/>
              </a:rPr>
              <a:t> </a:t>
            </a:r>
            <a:r>
              <a:rPr lang="en-US" sz="5400" dirty="0" err="1" smtClean="0">
                <a:solidFill>
                  <a:srgbClr val="000000"/>
                </a:solidFill>
                <a:latin typeface="Arial" panose="020B0604020202020204" pitchFamily="34" charset="0"/>
                <a:cs typeface="Arial" panose="020B0604020202020204" pitchFamily="34" charset="0"/>
              </a:rPr>
              <a:t>nhà</a:t>
            </a:r>
            <a:r>
              <a:rPr lang="en-US" sz="5400" dirty="0" smtClean="0">
                <a:solidFill>
                  <a:srgbClr val="000000"/>
                </a:solidFill>
                <a:latin typeface="Arial" panose="020B0604020202020204" pitchFamily="34" charset="0"/>
                <a:cs typeface="Arial" panose="020B0604020202020204" pitchFamily="34" charset="0"/>
              </a:rPr>
              <a:t> </a:t>
            </a:r>
            <a:r>
              <a:rPr lang="en-US" sz="5400" dirty="0" err="1" smtClean="0">
                <a:solidFill>
                  <a:srgbClr val="000000"/>
                </a:solidFill>
                <a:latin typeface="Arial" panose="020B0604020202020204" pitchFamily="34" charset="0"/>
                <a:cs typeface="Arial" panose="020B0604020202020204" pitchFamily="34" charset="0"/>
              </a:rPr>
              <a:t>quảng</a:t>
            </a:r>
            <a:r>
              <a:rPr lang="en-US" sz="5400" dirty="0" smtClean="0">
                <a:solidFill>
                  <a:srgbClr val="000000"/>
                </a:solidFill>
                <a:latin typeface="Arial" panose="020B0604020202020204" pitchFamily="34" charset="0"/>
                <a:cs typeface="Arial" panose="020B0604020202020204" pitchFamily="34" charset="0"/>
              </a:rPr>
              <a:t> </a:t>
            </a:r>
            <a:r>
              <a:rPr lang="en-US" sz="5400" dirty="0" err="1" smtClean="0">
                <a:solidFill>
                  <a:srgbClr val="000000"/>
                </a:solidFill>
                <a:latin typeface="Arial" panose="020B0604020202020204" pitchFamily="34" charset="0"/>
                <a:cs typeface="Arial" panose="020B0604020202020204" pitchFamily="34" charset="0"/>
              </a:rPr>
              <a:t>cáo</a:t>
            </a:r>
            <a:endParaRPr lang="en-US" sz="5400" dirty="0">
              <a:solidFill>
                <a:srgbClr val="000000"/>
              </a:solidFill>
              <a:latin typeface="Arial" panose="020B0604020202020204" pitchFamily="34" charset="0"/>
              <a:cs typeface="Arial" panose="020B0604020202020204" pitchFamily="34" charset="0"/>
            </a:endParaRPr>
          </a:p>
        </p:txBody>
      </p:sp>
      <p:sp>
        <p:nvSpPr>
          <p:cNvPr id="19" name="AutoShape 19"/>
          <p:cNvSpPr/>
          <p:nvPr/>
        </p:nvSpPr>
        <p:spPr>
          <a:xfrm>
            <a:off x="-408731" y="1193142"/>
            <a:ext cx="19544908" cy="0"/>
          </a:xfrm>
          <a:prstGeom prst="line">
            <a:avLst/>
          </a:prstGeom>
          <a:ln w="9525" cap="flat">
            <a:solidFill>
              <a:srgbClr val="2C2C2C">
                <a:alpha val="29804"/>
              </a:srgbClr>
            </a:solidFill>
            <a:prstDash val="solid"/>
            <a:headEnd type="none" w="sm" len="sm"/>
            <a:tailEnd type="none" w="sm" len="sm"/>
          </a:ln>
        </p:spPr>
        <p:txBody>
          <a:bodyPr/>
          <a:lstStyle/>
          <a:p>
            <a:endParaRPr lang="en-US">
              <a:latin typeface="Arial" panose="020B0604020202020204" pitchFamily="34" charset="0"/>
              <a:cs typeface="Arial" panose="020B0604020202020204" pitchFamily="34" charset="0"/>
            </a:endParaRPr>
          </a:p>
        </p:txBody>
      </p:sp>
      <p:grpSp>
        <p:nvGrpSpPr>
          <p:cNvPr id="20" name="Group 20"/>
          <p:cNvGrpSpPr/>
          <p:nvPr/>
        </p:nvGrpSpPr>
        <p:grpSpPr>
          <a:xfrm>
            <a:off x="333652" y="166707"/>
            <a:ext cx="8891452" cy="861993"/>
            <a:chOff x="0" y="0"/>
            <a:chExt cx="11449163" cy="1149324"/>
          </a:xfrm>
        </p:grpSpPr>
        <p:sp>
          <p:nvSpPr>
            <p:cNvPr id="21" name="Freeform 21"/>
            <p:cNvSpPr/>
            <p:nvPr/>
          </p:nvSpPr>
          <p:spPr>
            <a:xfrm>
              <a:off x="0" y="0"/>
              <a:ext cx="1149324" cy="1149324"/>
            </a:xfrm>
            <a:custGeom>
              <a:avLst/>
              <a:gdLst/>
              <a:ahLst/>
              <a:cxnLst/>
              <a:rect l="l" t="t" r="r" b="b"/>
              <a:pathLst>
                <a:path w="1149324" h="1149324">
                  <a:moveTo>
                    <a:pt x="0" y="0"/>
                  </a:moveTo>
                  <a:lnTo>
                    <a:pt x="1149324" y="0"/>
                  </a:lnTo>
                  <a:lnTo>
                    <a:pt x="1149324" y="1149324"/>
                  </a:lnTo>
                  <a:lnTo>
                    <a:pt x="0" y="1149324"/>
                  </a:lnTo>
                  <a:lnTo>
                    <a:pt x="0" y="0"/>
                  </a:lnTo>
                  <a:close/>
                </a:path>
              </a:pathLst>
            </a:custGeom>
            <a:blipFill>
              <a:blip r:embed="rId2"/>
              <a:stretch>
                <a:fillRect/>
              </a:stretch>
            </a:blipFill>
          </p:spPr>
          <p:txBody>
            <a:bodyPr/>
            <a:lstStyle/>
            <a:p>
              <a:endParaRPr lang="en-US">
                <a:latin typeface="Arial" panose="020B0604020202020204" pitchFamily="34" charset="0"/>
                <a:cs typeface="Arial" panose="020B0604020202020204" pitchFamily="34" charset="0"/>
              </a:endParaRPr>
            </a:p>
          </p:txBody>
        </p:sp>
        <p:sp>
          <p:nvSpPr>
            <p:cNvPr id="22" name="TextBox 22"/>
            <p:cNvSpPr txBox="1"/>
            <p:nvPr/>
          </p:nvSpPr>
          <p:spPr>
            <a:xfrm>
              <a:off x="1487265" y="276324"/>
              <a:ext cx="9961898" cy="549050"/>
            </a:xfrm>
            <a:prstGeom prst="rect">
              <a:avLst/>
            </a:prstGeom>
          </p:spPr>
          <p:txBody>
            <a:bodyPr lIns="0" tIns="0" rIns="0" bIns="0" rtlCol="0" anchor="t">
              <a:spAutoFit/>
            </a:bodyPr>
            <a:lstStyle/>
            <a:p>
              <a:pPr algn="l">
                <a:lnSpc>
                  <a:spcPts val="3454"/>
                </a:lnSpc>
              </a:pPr>
              <a:r>
                <a:rPr lang="en-US" sz="2467">
                  <a:solidFill>
                    <a:srgbClr val="2C2C2C"/>
                  </a:solidFill>
                  <a:latin typeface="Arial" panose="020B0604020202020204" pitchFamily="34" charset="0"/>
                  <a:cs typeface="Arial" panose="020B0604020202020204" pitchFamily="34" charset="0"/>
                </a:rPr>
                <a:t>TRƯỜNG ĐẠI HỌC CÔNG NGHIỆP HÀ NỘI</a:t>
              </a:r>
            </a:p>
          </p:txBody>
        </p:sp>
      </p:grpSp>
      <p:sp>
        <p:nvSpPr>
          <p:cNvPr id="25" name="TextBox 24">
            <a:extLst>
              <a:ext uri="{FF2B5EF4-FFF2-40B4-BE49-F238E27FC236}">
                <a16:creationId xmlns:a16="http://schemas.microsoft.com/office/drawing/2014/main" id="{B59B3423-ECFC-FAAB-9B87-A623087A3266}"/>
              </a:ext>
            </a:extLst>
          </p:cNvPr>
          <p:cNvSpPr txBox="1"/>
          <p:nvPr/>
        </p:nvSpPr>
        <p:spPr>
          <a:xfrm>
            <a:off x="9753600" y="8759062"/>
            <a:ext cx="5091842" cy="369332"/>
          </a:xfrm>
          <a:prstGeom prst="rect">
            <a:avLst/>
          </a:prstGeom>
          <a:noFill/>
        </p:spPr>
        <p:txBody>
          <a:bodyPr wrap="square" rtlCol="0">
            <a:spAutoFit/>
          </a:bodyPr>
          <a:lstStyle/>
          <a:p>
            <a:r>
              <a:rPr lang="vi-VN" dirty="0">
                <a:latin typeface="Arial" panose="020B0604020202020204" pitchFamily="34" charset="0"/>
                <a:cs typeface="Arial" panose="020B0604020202020204" pitchFamily="34" charset="0"/>
              </a:rPr>
              <a:t>Biểu đồ UseCase phía người </a:t>
            </a:r>
            <a:r>
              <a:rPr lang="en-US" dirty="0" err="1" smtClean="0">
                <a:latin typeface="Arial" panose="020B0604020202020204" pitchFamily="34" charset="0"/>
                <a:cs typeface="Arial" panose="020B0604020202020204" pitchFamily="34" charset="0"/>
              </a:rPr>
              <a:t>nhà</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quảng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cáo</a:t>
            </a:r>
            <a:endParaRPr lang="en-US"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68F6F8D1-B7AD-2061-67CA-ACA8D359C88A}"/>
              </a:ext>
            </a:extLst>
          </p:cNvPr>
          <p:cNvSpPr txBox="1"/>
          <p:nvPr/>
        </p:nvSpPr>
        <p:spPr>
          <a:xfrm>
            <a:off x="1982430" y="3193811"/>
            <a:ext cx="8914170" cy="5078313"/>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n-US" sz="2400" dirty="0" err="1" smtClean="0">
                <a:latin typeface="Arial" panose="020B0604020202020204" pitchFamily="34" charset="0"/>
                <a:cs typeface="Arial" panose="020B0604020202020204" pitchFamily="34" charset="0"/>
              </a:rPr>
              <a:t>Xem</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danh</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sách</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quảng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cáo</a:t>
            </a:r>
            <a:endParaRPr lang="en-US" sz="2400" dirty="0" smtClean="0">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q"/>
            </a:pPr>
            <a:r>
              <a:rPr lang="en-US" sz="2400" dirty="0" err="1" smtClean="0">
                <a:latin typeface="Arial" panose="020B0604020202020204" pitchFamily="34" charset="0"/>
                <a:cs typeface="Arial" panose="020B0604020202020204" pitchFamily="34" charset="0"/>
              </a:rPr>
              <a:t>Tạo</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mới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quảng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cáo</a:t>
            </a:r>
            <a:endParaRPr lang="en-US" sz="2400" dirty="0" smtClean="0">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q"/>
            </a:pPr>
            <a:r>
              <a:rPr lang="en-US" sz="2400" dirty="0" err="1" smtClean="0">
                <a:latin typeface="Arial" panose="020B0604020202020204" pitchFamily="34" charset="0"/>
                <a:cs typeface="Arial" panose="020B0604020202020204" pitchFamily="34" charset="0"/>
              </a:rPr>
              <a:t>Chỉnh</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sửa</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quảng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cáo</a:t>
            </a:r>
            <a:endParaRPr lang="en-US" sz="2400" dirty="0" smtClean="0">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q"/>
            </a:pPr>
            <a:r>
              <a:rPr lang="en-US" sz="2400" dirty="0" err="1" smtClean="0">
                <a:latin typeface="Arial" panose="020B0604020202020204" pitchFamily="34" charset="0"/>
                <a:cs typeface="Arial" panose="020B0604020202020204" pitchFamily="34" charset="0"/>
              </a:rPr>
              <a:t>Xóa</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quảng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cáo</a:t>
            </a:r>
            <a:endParaRPr lang="en-US" sz="2400" dirty="0" smtClean="0">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q"/>
            </a:pPr>
            <a:r>
              <a:rPr lang="en-US" sz="2400" dirty="0" err="1" smtClean="0">
                <a:latin typeface="Arial" panose="020B0604020202020204" pitchFamily="34" charset="0"/>
                <a:cs typeface="Arial" panose="020B0604020202020204" pitchFamily="34" charset="0"/>
              </a:rPr>
              <a:t>Gửi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phê</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duyệt</a:t>
            </a:r>
            <a:endParaRPr lang="en-US" sz="2400" dirty="0">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q"/>
            </a:pPr>
            <a:r>
              <a:rPr lang="en-US" sz="2400" dirty="0" err="1" smtClean="0">
                <a:latin typeface="Arial" panose="020B0604020202020204" pitchFamily="34" charset="0"/>
                <a:cs typeface="Arial" panose="020B0604020202020204" pitchFamily="34" charset="0"/>
              </a:rPr>
              <a:t>Thanh</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toán</a:t>
            </a:r>
            <a:endParaRPr lang="en-US" sz="2400" dirty="0" smtClean="0">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q"/>
            </a:pPr>
            <a:r>
              <a:rPr lang="en-US" sz="2400" dirty="0" err="1" smtClean="0">
                <a:latin typeface="Arial" panose="020B0604020202020204" pitchFamily="34" charset="0"/>
                <a:cs typeface="Arial" panose="020B0604020202020204" pitchFamily="34" charset="0"/>
              </a:rPr>
              <a:t>Tìm</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kiếm</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quảng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cáo</a:t>
            </a:r>
            <a:endParaRPr lang="en-US" sz="2400" dirty="0" smtClean="0">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q"/>
            </a:pPr>
            <a:r>
              <a:rPr lang="en-US" sz="2400" dirty="0" err="1" smtClean="0">
                <a:latin typeface="Arial" panose="020B0604020202020204" pitchFamily="34" charset="0"/>
                <a:cs typeface="Arial" panose="020B0604020202020204" pitchFamily="34" charset="0"/>
              </a:rPr>
              <a:t>Xem</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thông</a:t>
            </a:r>
            <a:r>
              <a:rPr lang="en-US" sz="2400" dirty="0" smtClean="0">
                <a:latin typeface="Arial" panose="020B0604020202020204" pitchFamily="34" charset="0"/>
                <a:cs typeface="Arial" panose="020B0604020202020204" pitchFamily="34" charset="0"/>
              </a:rPr>
              <a:t> tin </a:t>
            </a:r>
            <a:r>
              <a:rPr lang="en-US" sz="2400" dirty="0" err="1" smtClean="0">
                <a:latin typeface="Arial" panose="020B0604020202020204" pitchFamily="34" charset="0"/>
                <a:cs typeface="Arial" panose="020B0604020202020204" pitchFamily="34" charset="0"/>
              </a:rPr>
              <a:t>tài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khoản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cá</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nhân</a:t>
            </a:r>
            <a:endParaRPr lang="en-US" sz="2400" dirty="0" smtClean="0">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q"/>
            </a:pPr>
            <a:r>
              <a:rPr lang="en-US" sz="2400" dirty="0" err="1" smtClean="0">
                <a:latin typeface="Arial" panose="020B0604020202020204" pitchFamily="34" charset="0"/>
                <a:cs typeface="Arial" panose="020B0604020202020204" pitchFamily="34" charset="0"/>
              </a:rPr>
              <a:t>Chỉnh</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sửa</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thông</a:t>
            </a:r>
            <a:r>
              <a:rPr lang="en-US" sz="2400" dirty="0" smtClean="0">
                <a:latin typeface="Arial" panose="020B0604020202020204" pitchFamily="34" charset="0"/>
                <a:cs typeface="Arial" panose="020B0604020202020204" pitchFamily="34" charset="0"/>
              </a:rPr>
              <a:t> tin </a:t>
            </a:r>
            <a:r>
              <a:rPr lang="en-US" sz="2400" dirty="0" err="1" smtClean="0">
                <a:latin typeface="Arial" panose="020B0604020202020204" pitchFamily="34" charset="0"/>
                <a:cs typeface="Arial" panose="020B0604020202020204" pitchFamily="34" charset="0"/>
              </a:rPr>
              <a:t>tài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khoản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cá</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nhân</a:t>
            </a:r>
            <a:endParaRPr lang="vi-VN" sz="2400" dirty="0">
              <a:latin typeface="Arial" panose="020B0604020202020204" pitchFamily="34" charset="0"/>
              <a:cs typeface="Arial" panose="020B0604020202020204" pitchFamily="34" charset="0"/>
            </a:endParaRPr>
          </a:p>
        </p:txBody>
      </p:sp>
      <p:pic>
        <p:nvPicPr>
          <p:cNvPr id="11" name="Picture 10"/>
          <p:cNvPicPr/>
          <p:nvPr/>
        </p:nvPicPr>
        <p:blipFill>
          <a:blip r:embed="rId3"/>
          <a:stretch>
            <a:fillRect/>
          </a:stretch>
        </p:blipFill>
        <p:spPr>
          <a:xfrm>
            <a:off x="8915400" y="2781300"/>
            <a:ext cx="5582285" cy="5848350"/>
          </a:xfrm>
          <a:prstGeom prst="rect">
            <a:avLst/>
          </a:prstGeom>
        </p:spPr>
      </p:pic>
    </p:spTree>
    <p:extLst>
      <p:ext uri="{BB962C8B-B14F-4D97-AF65-F5344CB8AC3E}">
        <p14:creationId xmlns:p14="http://schemas.microsoft.com/office/powerpoint/2010/main" val="3996272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0" y="1569593"/>
            <a:ext cx="10562948" cy="965585"/>
          </a:xfrm>
          <a:prstGeom prst="rect">
            <a:avLst/>
          </a:prstGeom>
        </p:spPr>
        <p:txBody>
          <a:bodyPr wrap="square" lIns="0" tIns="0" rIns="0" bIns="0" rtlCol="0" anchor="t">
            <a:spAutoFit/>
          </a:bodyPr>
          <a:lstStyle/>
          <a:p>
            <a:pPr algn="ctr">
              <a:lnSpc>
                <a:spcPts val="8399"/>
              </a:lnSpc>
            </a:pPr>
            <a:r>
              <a:rPr lang="en-US" sz="5400" dirty="0" err="1">
                <a:solidFill>
                  <a:srgbClr val="000000"/>
                </a:solidFill>
                <a:latin typeface="Arial" panose="020B0604020202020204" pitchFamily="34" charset="0"/>
                <a:cs typeface="Arial" panose="020B0604020202020204" pitchFamily="34" charset="0"/>
              </a:rPr>
              <a:t>Chức</a:t>
            </a:r>
            <a:r>
              <a:rPr lang="en-US" sz="5400" dirty="0">
                <a:solidFill>
                  <a:srgbClr val="000000"/>
                </a:solidFill>
                <a:latin typeface="Arial" panose="020B0604020202020204" pitchFamily="34" charset="0"/>
                <a:cs typeface="Arial" panose="020B0604020202020204" pitchFamily="34" charset="0"/>
              </a:rPr>
              <a:t> </a:t>
            </a:r>
            <a:r>
              <a:rPr lang="en-US" sz="5400" dirty="0" err="1">
                <a:solidFill>
                  <a:srgbClr val="000000"/>
                </a:solidFill>
                <a:latin typeface="Arial" panose="020B0604020202020204" pitchFamily="34" charset="0"/>
                <a:cs typeface="Arial" panose="020B0604020202020204" pitchFamily="34" charset="0"/>
              </a:rPr>
              <a:t>năng</a:t>
            </a:r>
            <a:r>
              <a:rPr lang="en-US" sz="5400" dirty="0">
                <a:solidFill>
                  <a:srgbClr val="000000"/>
                </a:solidFill>
                <a:latin typeface="Arial" panose="020B0604020202020204" pitchFamily="34" charset="0"/>
                <a:cs typeface="Arial" panose="020B0604020202020204" pitchFamily="34" charset="0"/>
              </a:rPr>
              <a:t> </a:t>
            </a:r>
            <a:r>
              <a:rPr lang="en-US" sz="5400" dirty="0" err="1">
                <a:solidFill>
                  <a:srgbClr val="000000"/>
                </a:solidFill>
                <a:latin typeface="Arial" panose="020B0604020202020204" pitchFamily="34" charset="0"/>
                <a:cs typeface="Arial" panose="020B0604020202020204" pitchFamily="34" charset="0"/>
              </a:rPr>
              <a:t>người</a:t>
            </a:r>
            <a:r>
              <a:rPr lang="en-US" sz="5400" dirty="0">
                <a:solidFill>
                  <a:srgbClr val="000000"/>
                </a:solidFill>
                <a:latin typeface="Arial" panose="020B0604020202020204" pitchFamily="34" charset="0"/>
                <a:cs typeface="Arial" panose="020B0604020202020204" pitchFamily="34" charset="0"/>
              </a:rPr>
              <a:t> </a:t>
            </a:r>
            <a:r>
              <a:rPr lang="en-US" sz="5400" dirty="0" err="1">
                <a:solidFill>
                  <a:srgbClr val="000000"/>
                </a:solidFill>
                <a:latin typeface="Arial" panose="020B0604020202020204" pitchFamily="34" charset="0"/>
                <a:cs typeface="Arial" panose="020B0604020202020204" pitchFamily="34" charset="0"/>
              </a:rPr>
              <a:t>quản</a:t>
            </a:r>
            <a:r>
              <a:rPr lang="en-US" sz="5400" dirty="0">
                <a:solidFill>
                  <a:srgbClr val="000000"/>
                </a:solidFill>
                <a:latin typeface="Arial" panose="020B0604020202020204" pitchFamily="34" charset="0"/>
                <a:cs typeface="Arial" panose="020B0604020202020204" pitchFamily="34" charset="0"/>
              </a:rPr>
              <a:t> </a:t>
            </a:r>
            <a:r>
              <a:rPr lang="en-US" sz="5400" dirty="0" err="1">
                <a:solidFill>
                  <a:srgbClr val="000000"/>
                </a:solidFill>
                <a:latin typeface="Arial" panose="020B0604020202020204" pitchFamily="34" charset="0"/>
                <a:cs typeface="Arial" panose="020B0604020202020204" pitchFamily="34" charset="0"/>
              </a:rPr>
              <a:t>trị</a:t>
            </a:r>
            <a:endParaRPr lang="en-US" sz="5400" dirty="0">
              <a:solidFill>
                <a:srgbClr val="000000"/>
              </a:solidFill>
              <a:latin typeface="Arial" panose="020B0604020202020204" pitchFamily="34" charset="0"/>
              <a:cs typeface="Arial" panose="020B0604020202020204" pitchFamily="34" charset="0"/>
            </a:endParaRPr>
          </a:p>
        </p:txBody>
      </p:sp>
      <p:sp>
        <p:nvSpPr>
          <p:cNvPr id="19" name="AutoShape 19"/>
          <p:cNvSpPr/>
          <p:nvPr/>
        </p:nvSpPr>
        <p:spPr>
          <a:xfrm>
            <a:off x="-408731" y="1193142"/>
            <a:ext cx="19544908" cy="0"/>
          </a:xfrm>
          <a:prstGeom prst="line">
            <a:avLst/>
          </a:prstGeom>
          <a:ln w="9525" cap="flat">
            <a:solidFill>
              <a:srgbClr val="2C2C2C">
                <a:alpha val="29804"/>
              </a:srgbClr>
            </a:solidFill>
            <a:prstDash val="solid"/>
            <a:headEnd type="none" w="sm" len="sm"/>
            <a:tailEnd type="none" w="sm" len="sm"/>
          </a:ln>
        </p:spPr>
        <p:txBody>
          <a:bodyPr/>
          <a:lstStyle/>
          <a:p>
            <a:endParaRPr lang="en-US">
              <a:latin typeface="Arial" panose="020B0604020202020204" pitchFamily="34" charset="0"/>
              <a:cs typeface="Arial" panose="020B0604020202020204" pitchFamily="34" charset="0"/>
            </a:endParaRPr>
          </a:p>
        </p:txBody>
      </p:sp>
      <p:grpSp>
        <p:nvGrpSpPr>
          <p:cNvPr id="20" name="Group 20"/>
          <p:cNvGrpSpPr/>
          <p:nvPr/>
        </p:nvGrpSpPr>
        <p:grpSpPr>
          <a:xfrm>
            <a:off x="333652" y="166707"/>
            <a:ext cx="8891452" cy="861993"/>
            <a:chOff x="0" y="0"/>
            <a:chExt cx="11449163" cy="1149324"/>
          </a:xfrm>
        </p:grpSpPr>
        <p:sp>
          <p:nvSpPr>
            <p:cNvPr id="21" name="Freeform 21"/>
            <p:cNvSpPr/>
            <p:nvPr/>
          </p:nvSpPr>
          <p:spPr>
            <a:xfrm>
              <a:off x="0" y="0"/>
              <a:ext cx="1149324" cy="1149324"/>
            </a:xfrm>
            <a:custGeom>
              <a:avLst/>
              <a:gdLst/>
              <a:ahLst/>
              <a:cxnLst/>
              <a:rect l="l" t="t" r="r" b="b"/>
              <a:pathLst>
                <a:path w="1149324" h="1149324">
                  <a:moveTo>
                    <a:pt x="0" y="0"/>
                  </a:moveTo>
                  <a:lnTo>
                    <a:pt x="1149324" y="0"/>
                  </a:lnTo>
                  <a:lnTo>
                    <a:pt x="1149324" y="1149324"/>
                  </a:lnTo>
                  <a:lnTo>
                    <a:pt x="0" y="1149324"/>
                  </a:lnTo>
                  <a:lnTo>
                    <a:pt x="0" y="0"/>
                  </a:lnTo>
                  <a:close/>
                </a:path>
              </a:pathLst>
            </a:custGeom>
            <a:blipFill>
              <a:blip r:embed="rId2"/>
              <a:stretch>
                <a:fillRect/>
              </a:stretch>
            </a:blipFill>
          </p:spPr>
          <p:txBody>
            <a:bodyPr/>
            <a:lstStyle/>
            <a:p>
              <a:endParaRPr lang="en-US">
                <a:latin typeface="Arial" panose="020B0604020202020204" pitchFamily="34" charset="0"/>
                <a:cs typeface="Arial" panose="020B0604020202020204" pitchFamily="34" charset="0"/>
              </a:endParaRPr>
            </a:p>
          </p:txBody>
        </p:sp>
        <p:sp>
          <p:nvSpPr>
            <p:cNvPr id="22" name="TextBox 22"/>
            <p:cNvSpPr txBox="1"/>
            <p:nvPr/>
          </p:nvSpPr>
          <p:spPr>
            <a:xfrm>
              <a:off x="1487265" y="276324"/>
              <a:ext cx="9961898" cy="549050"/>
            </a:xfrm>
            <a:prstGeom prst="rect">
              <a:avLst/>
            </a:prstGeom>
          </p:spPr>
          <p:txBody>
            <a:bodyPr lIns="0" tIns="0" rIns="0" bIns="0" rtlCol="0" anchor="t">
              <a:spAutoFit/>
            </a:bodyPr>
            <a:lstStyle/>
            <a:p>
              <a:pPr algn="l">
                <a:lnSpc>
                  <a:spcPts val="3454"/>
                </a:lnSpc>
              </a:pPr>
              <a:r>
                <a:rPr lang="en-US" sz="2467">
                  <a:solidFill>
                    <a:srgbClr val="2C2C2C"/>
                  </a:solidFill>
                  <a:latin typeface="Arial" panose="020B0604020202020204" pitchFamily="34" charset="0"/>
                  <a:cs typeface="Arial" panose="020B0604020202020204" pitchFamily="34" charset="0"/>
                </a:rPr>
                <a:t>TRƯỜNG ĐẠI HỌC CÔNG NGHIỆP HÀ NỘI</a:t>
              </a:r>
            </a:p>
          </p:txBody>
        </p:sp>
      </p:grpSp>
      <p:sp>
        <p:nvSpPr>
          <p:cNvPr id="25" name="TextBox 24">
            <a:extLst>
              <a:ext uri="{FF2B5EF4-FFF2-40B4-BE49-F238E27FC236}">
                <a16:creationId xmlns:a16="http://schemas.microsoft.com/office/drawing/2014/main" id="{B59B3423-ECFC-FAAB-9B87-A623087A3266}"/>
              </a:ext>
            </a:extLst>
          </p:cNvPr>
          <p:cNvSpPr txBox="1"/>
          <p:nvPr/>
        </p:nvSpPr>
        <p:spPr>
          <a:xfrm>
            <a:off x="9753600" y="8759062"/>
            <a:ext cx="5091842" cy="369332"/>
          </a:xfrm>
          <a:prstGeom prst="rect">
            <a:avLst/>
          </a:prstGeom>
          <a:noFill/>
        </p:spPr>
        <p:txBody>
          <a:bodyPr wrap="square" rtlCol="0">
            <a:spAutoFit/>
          </a:bodyPr>
          <a:lstStyle/>
          <a:p>
            <a:r>
              <a:rPr lang="vi-VN" dirty="0">
                <a:latin typeface="Arial" panose="020B0604020202020204" pitchFamily="34" charset="0"/>
                <a:cs typeface="Arial" panose="020B0604020202020204" pitchFamily="34" charset="0"/>
              </a:rPr>
              <a:t>Biểu đồ UseCase phía người quản trị</a:t>
            </a:r>
            <a:endParaRPr lang="en-US"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68F6F8D1-B7AD-2061-67CA-ACA8D359C88A}"/>
              </a:ext>
            </a:extLst>
          </p:cNvPr>
          <p:cNvSpPr txBox="1"/>
          <p:nvPr/>
        </p:nvSpPr>
        <p:spPr>
          <a:xfrm>
            <a:off x="1982430" y="3193811"/>
            <a:ext cx="8914170" cy="3416320"/>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vi-VN" sz="2400" dirty="0">
                <a:latin typeface="Arial" panose="020B0604020202020204" pitchFamily="34" charset="0"/>
                <a:cs typeface="Arial" panose="020B0604020202020204" pitchFamily="34" charset="0"/>
              </a:rPr>
              <a:t>Quản </a:t>
            </a:r>
            <a:r>
              <a:rPr lang="vi-VN" sz="2400" dirty="0" smtClean="0">
                <a:latin typeface="Arial" panose="020B0604020202020204" pitchFamily="34" charset="0"/>
                <a:cs typeface="Arial" panose="020B0604020202020204" pitchFamily="34" charset="0"/>
              </a:rPr>
              <a:t>lý</a:t>
            </a:r>
            <a:r>
              <a:rPr lang="en-US" sz="2400" dirty="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quảng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cáo</a:t>
            </a:r>
            <a:endParaRPr lang="vi-VN" sz="2400" dirty="0">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q"/>
            </a:pPr>
            <a:r>
              <a:rPr lang="vi-VN" sz="2400" dirty="0">
                <a:latin typeface="Arial" panose="020B0604020202020204" pitchFamily="34" charset="0"/>
                <a:cs typeface="Arial" panose="020B0604020202020204" pitchFamily="34" charset="0"/>
              </a:rPr>
              <a:t>Quản lý </a:t>
            </a:r>
            <a:r>
              <a:rPr lang="en-US" sz="2400" dirty="0" err="1" smtClean="0">
                <a:latin typeface="Arial" panose="020B0604020202020204" pitchFamily="34" charset="0"/>
                <a:cs typeface="Arial" panose="020B0604020202020204" pitchFamily="34" charset="0"/>
              </a:rPr>
              <a:t>tài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khoản</a:t>
            </a:r>
            <a:endParaRPr lang="vi-VN" sz="2400" dirty="0">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q"/>
            </a:pPr>
            <a:r>
              <a:rPr lang="vi-VN" sz="2400" dirty="0">
                <a:latin typeface="Arial" panose="020B0604020202020204" pitchFamily="34" charset="0"/>
                <a:cs typeface="Arial" panose="020B0604020202020204" pitchFamily="34" charset="0"/>
              </a:rPr>
              <a:t>Quản lý </a:t>
            </a:r>
            <a:r>
              <a:rPr lang="en-US" sz="2400" dirty="0" err="1" smtClean="0">
                <a:latin typeface="Arial" panose="020B0604020202020204" pitchFamily="34" charset="0"/>
                <a:cs typeface="Arial" panose="020B0604020202020204" pitchFamily="34" charset="0"/>
              </a:rPr>
              <a:t>vai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trò</a:t>
            </a:r>
            <a:endParaRPr lang="vi-VN" sz="2400" dirty="0">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q"/>
            </a:pPr>
            <a:r>
              <a:rPr lang="vi-VN" sz="2400" dirty="0">
                <a:latin typeface="Arial" panose="020B0604020202020204" pitchFamily="34" charset="0"/>
                <a:cs typeface="Arial" panose="020B0604020202020204" pitchFamily="34" charset="0"/>
              </a:rPr>
              <a:t>Quản lý </a:t>
            </a:r>
            <a:r>
              <a:rPr lang="en-US" sz="2400" dirty="0" err="1" smtClean="0">
                <a:latin typeface="Arial" panose="020B0604020202020204" pitchFamily="34" charset="0"/>
                <a:cs typeface="Arial" panose="020B0604020202020204" pitchFamily="34" charset="0"/>
              </a:rPr>
              <a:t>hồ</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sơ</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tài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khoản</a:t>
            </a:r>
            <a:endParaRPr lang="en-US" sz="2400" dirty="0" smtClean="0">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q"/>
            </a:pPr>
            <a:r>
              <a:rPr lang="en-US" sz="2400" dirty="0" err="1" smtClean="0">
                <a:latin typeface="Arial" panose="020B0604020202020204" pitchFamily="34" charset="0"/>
                <a:cs typeface="Arial" panose="020B0604020202020204" pitchFamily="34" charset="0"/>
              </a:rPr>
              <a:t>Xem</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danh</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sách</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thống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kê</a:t>
            </a:r>
            <a:endParaRPr lang="en-US" sz="2400" dirty="0" smtClean="0">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q"/>
            </a:pPr>
            <a:r>
              <a:rPr lang="en-US" sz="2400" dirty="0" err="1" smtClean="0">
                <a:latin typeface="Arial" panose="020B0604020202020204" pitchFamily="34" charset="0"/>
                <a:cs typeface="Arial" panose="020B0604020202020204" pitchFamily="34" charset="0"/>
              </a:rPr>
              <a:t>Xem</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doanh</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thu</a:t>
            </a:r>
            <a:endParaRPr lang="vi-VN" sz="2400" dirty="0">
              <a:latin typeface="Arial" panose="020B0604020202020204" pitchFamily="34" charset="0"/>
              <a:cs typeface="Arial" panose="020B0604020202020204" pitchFamily="34" charset="0"/>
            </a:endParaRPr>
          </a:p>
        </p:txBody>
      </p:sp>
      <p:pic>
        <p:nvPicPr>
          <p:cNvPr id="10" name="Picture 9"/>
          <p:cNvPicPr/>
          <p:nvPr/>
        </p:nvPicPr>
        <p:blipFill>
          <a:blip r:embed="rId3"/>
          <a:stretch>
            <a:fillRect/>
          </a:stretch>
        </p:blipFill>
        <p:spPr>
          <a:xfrm>
            <a:off x="8763000" y="2832423"/>
            <a:ext cx="5582285" cy="581406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814480" y="1905419"/>
            <a:ext cx="8428965" cy="675313"/>
          </a:xfrm>
          <a:prstGeom prst="rect">
            <a:avLst/>
          </a:prstGeom>
        </p:spPr>
        <p:txBody>
          <a:bodyPr lIns="0" tIns="0" rIns="0" bIns="0" rtlCol="0" anchor="t">
            <a:spAutoFit/>
          </a:bodyPr>
          <a:lstStyle/>
          <a:p>
            <a:pPr marL="0" lvl="0" indent="0" algn="ctr">
              <a:lnSpc>
                <a:spcPts val="5239"/>
              </a:lnSpc>
              <a:spcBef>
                <a:spcPct val="0"/>
              </a:spcBef>
            </a:pPr>
            <a:r>
              <a:rPr lang="en-US" sz="6000" b="1" spc="119" dirty="0">
                <a:solidFill>
                  <a:srgbClr val="191919"/>
                </a:solidFill>
                <a:latin typeface="Arial" panose="020B0604020202020204" pitchFamily="34" charset="0"/>
                <a:cs typeface="Arial" panose="020B0604020202020204" pitchFamily="34" charset="0"/>
              </a:rPr>
              <a:t>III. KẾT LUẬN</a:t>
            </a:r>
          </a:p>
        </p:txBody>
      </p:sp>
      <p:grpSp>
        <p:nvGrpSpPr>
          <p:cNvPr id="3" name="Group 3"/>
          <p:cNvGrpSpPr/>
          <p:nvPr/>
        </p:nvGrpSpPr>
        <p:grpSpPr>
          <a:xfrm>
            <a:off x="2945234" y="4107819"/>
            <a:ext cx="12397533" cy="2071362"/>
            <a:chOff x="0" y="0"/>
            <a:chExt cx="16530044" cy="2761816"/>
          </a:xfrm>
        </p:grpSpPr>
        <p:grpSp>
          <p:nvGrpSpPr>
            <p:cNvPr id="4" name="Group 4"/>
            <p:cNvGrpSpPr/>
            <p:nvPr/>
          </p:nvGrpSpPr>
          <p:grpSpPr>
            <a:xfrm>
              <a:off x="550401" y="0"/>
              <a:ext cx="5935792" cy="2761816"/>
              <a:chOff x="0" y="0"/>
              <a:chExt cx="6667622" cy="3102323"/>
            </a:xfrm>
          </p:grpSpPr>
          <p:sp>
            <p:nvSpPr>
              <p:cNvPr id="5" name="Freeform 5"/>
              <p:cNvSpPr/>
              <p:nvPr/>
            </p:nvSpPr>
            <p:spPr>
              <a:xfrm>
                <a:off x="0" y="0"/>
                <a:ext cx="6667622" cy="3102323"/>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1" y="59690"/>
                    </a:lnTo>
                    <a:lnTo>
                      <a:pt x="6606661" y="3041363"/>
                    </a:lnTo>
                    <a:close/>
                  </a:path>
                </a:pathLst>
              </a:custGeom>
              <a:solidFill>
                <a:srgbClr val="86EAE9"/>
              </a:solidFill>
            </p:spPr>
            <p:txBody>
              <a:bodyPr/>
              <a:lstStyle/>
              <a:p>
                <a:endParaRPr lang="en-US">
                  <a:latin typeface="Arial" panose="020B0604020202020204" pitchFamily="34" charset="0"/>
                  <a:cs typeface="Arial" panose="020B0604020202020204" pitchFamily="34" charset="0"/>
                </a:endParaRPr>
              </a:p>
            </p:txBody>
          </p:sp>
        </p:grpSp>
        <p:sp>
          <p:nvSpPr>
            <p:cNvPr id="6" name="Freeform 6"/>
            <p:cNvSpPr/>
            <p:nvPr/>
          </p:nvSpPr>
          <p:spPr>
            <a:xfrm>
              <a:off x="0" y="732373"/>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2">
                <a:extLst>
                  <a:ext uri="{96DAC541-7B7A-43D3-8B79-37D633B846F1}">
                    <asvg:svgBlip xmlns="" xmlns:asvg="http://schemas.microsoft.com/office/drawing/2016/SVG/main" r:embed="rId3"/>
                  </a:ext>
                </a:extLst>
              </a:blip>
              <a:stretch>
                <a:fillRect l="-8914" r="-8914"/>
              </a:stretch>
            </a:blipFill>
          </p:spPr>
          <p:txBody>
            <a:bodyPr/>
            <a:lstStyle/>
            <a:p>
              <a:endParaRPr lang="en-US">
                <a:latin typeface="Arial" panose="020B0604020202020204" pitchFamily="34" charset="0"/>
                <a:cs typeface="Arial" panose="020B0604020202020204" pitchFamily="34" charset="0"/>
              </a:endParaRPr>
            </a:p>
          </p:txBody>
        </p:sp>
        <p:sp>
          <p:nvSpPr>
            <p:cNvPr id="7" name="TextBox 7"/>
            <p:cNvSpPr txBox="1"/>
            <p:nvPr/>
          </p:nvSpPr>
          <p:spPr>
            <a:xfrm>
              <a:off x="143037" y="971824"/>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Arial" panose="020B0604020202020204" pitchFamily="34" charset="0"/>
                  <a:cs typeface="Arial" panose="020B0604020202020204" pitchFamily="34" charset="0"/>
                </a:rPr>
                <a:t>01</a:t>
              </a:r>
            </a:p>
          </p:txBody>
        </p:sp>
        <p:sp>
          <p:nvSpPr>
            <p:cNvPr id="8" name="TextBox 8"/>
            <p:cNvSpPr txBox="1"/>
            <p:nvPr/>
          </p:nvSpPr>
          <p:spPr>
            <a:xfrm>
              <a:off x="1172120" y="1065123"/>
              <a:ext cx="4692352" cy="557276"/>
            </a:xfrm>
            <a:prstGeom prst="rect">
              <a:avLst/>
            </a:prstGeom>
          </p:spPr>
          <p:txBody>
            <a:bodyPr lIns="0" tIns="0" rIns="0" bIns="0" rtlCol="0" anchor="t">
              <a:spAutoFit/>
            </a:bodyPr>
            <a:lstStyle/>
            <a:p>
              <a:pPr marL="0" lvl="0" indent="0" algn="ctr">
                <a:lnSpc>
                  <a:spcPts val="3354"/>
                </a:lnSpc>
                <a:spcBef>
                  <a:spcPct val="0"/>
                </a:spcBef>
              </a:pPr>
              <a:r>
                <a:rPr lang="en-US" sz="2600" spc="101" dirty="0">
                  <a:solidFill>
                    <a:srgbClr val="191919"/>
                  </a:solidFill>
                  <a:latin typeface="Arial" panose="020B0604020202020204" pitchFamily="34" charset="0"/>
                  <a:cs typeface="Arial" panose="020B0604020202020204" pitchFamily="34" charset="0"/>
                </a:rPr>
                <a:t>KẾT QUẢ</a:t>
              </a:r>
            </a:p>
          </p:txBody>
        </p:sp>
        <p:grpSp>
          <p:nvGrpSpPr>
            <p:cNvPr id="9" name="Group 9"/>
            <p:cNvGrpSpPr/>
            <p:nvPr/>
          </p:nvGrpSpPr>
          <p:grpSpPr>
            <a:xfrm>
              <a:off x="10594252" y="0"/>
              <a:ext cx="5935792" cy="2761816"/>
              <a:chOff x="0" y="0"/>
              <a:chExt cx="6667622" cy="3102323"/>
            </a:xfrm>
          </p:grpSpPr>
          <p:sp>
            <p:nvSpPr>
              <p:cNvPr id="10" name="Freeform 10"/>
              <p:cNvSpPr/>
              <p:nvPr/>
            </p:nvSpPr>
            <p:spPr>
              <a:xfrm>
                <a:off x="0" y="0"/>
                <a:ext cx="6667622" cy="3102323"/>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1" y="59690"/>
                    </a:lnTo>
                    <a:lnTo>
                      <a:pt x="6606661" y="3041363"/>
                    </a:lnTo>
                    <a:close/>
                  </a:path>
                </a:pathLst>
              </a:custGeom>
              <a:solidFill>
                <a:srgbClr val="3EDAD8"/>
              </a:solidFill>
            </p:spPr>
            <p:txBody>
              <a:bodyPr/>
              <a:lstStyle/>
              <a:p>
                <a:endParaRPr lang="en-US">
                  <a:latin typeface="Arial" panose="020B0604020202020204" pitchFamily="34" charset="0"/>
                  <a:cs typeface="Arial" panose="020B0604020202020204" pitchFamily="34" charset="0"/>
                </a:endParaRPr>
              </a:p>
            </p:txBody>
          </p:sp>
        </p:grpSp>
        <p:sp>
          <p:nvSpPr>
            <p:cNvPr id="11" name="Freeform 11"/>
            <p:cNvSpPr/>
            <p:nvPr/>
          </p:nvSpPr>
          <p:spPr>
            <a:xfrm>
              <a:off x="10043851" y="732373"/>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4">
                <a:extLst>
                  <a:ext uri="{96DAC541-7B7A-43D3-8B79-37D633B846F1}">
                    <asvg:svgBlip xmlns="" xmlns:asvg="http://schemas.microsoft.com/office/drawing/2016/SVG/main" r:embed="rId5"/>
                  </a:ext>
                </a:extLst>
              </a:blip>
              <a:stretch>
                <a:fillRect l="-8914" r="-8914"/>
              </a:stretch>
            </a:blipFill>
          </p:spPr>
          <p:txBody>
            <a:bodyPr/>
            <a:lstStyle/>
            <a:p>
              <a:endParaRPr lang="en-US">
                <a:latin typeface="Arial" panose="020B0604020202020204" pitchFamily="34" charset="0"/>
                <a:cs typeface="Arial" panose="020B0604020202020204" pitchFamily="34" charset="0"/>
              </a:endParaRPr>
            </a:p>
          </p:txBody>
        </p:sp>
        <p:sp>
          <p:nvSpPr>
            <p:cNvPr id="12" name="TextBox 12"/>
            <p:cNvSpPr txBox="1"/>
            <p:nvPr/>
          </p:nvSpPr>
          <p:spPr>
            <a:xfrm>
              <a:off x="10186888" y="971824"/>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Arial" panose="020B0604020202020204" pitchFamily="34" charset="0"/>
                  <a:cs typeface="Arial" panose="020B0604020202020204" pitchFamily="34" charset="0"/>
                </a:rPr>
                <a:t>02</a:t>
              </a:r>
            </a:p>
          </p:txBody>
        </p:sp>
        <p:sp>
          <p:nvSpPr>
            <p:cNvPr id="13" name="TextBox 13"/>
            <p:cNvSpPr txBox="1"/>
            <p:nvPr/>
          </p:nvSpPr>
          <p:spPr>
            <a:xfrm>
              <a:off x="11462337" y="866755"/>
              <a:ext cx="4692352" cy="1116076"/>
            </a:xfrm>
            <a:prstGeom prst="rect">
              <a:avLst/>
            </a:prstGeom>
          </p:spPr>
          <p:txBody>
            <a:bodyPr lIns="0" tIns="0" rIns="0" bIns="0" rtlCol="0" anchor="t">
              <a:spAutoFit/>
            </a:bodyPr>
            <a:lstStyle/>
            <a:p>
              <a:pPr marL="0" lvl="0" indent="0" algn="ctr">
                <a:lnSpc>
                  <a:spcPts val="3354"/>
                </a:lnSpc>
                <a:spcBef>
                  <a:spcPct val="0"/>
                </a:spcBef>
              </a:pPr>
              <a:r>
                <a:rPr lang="en-US" sz="2600" spc="101" dirty="0">
                  <a:solidFill>
                    <a:srgbClr val="191919"/>
                  </a:solidFill>
                  <a:latin typeface="Arial" panose="020B0604020202020204" pitchFamily="34" charset="0"/>
                  <a:cs typeface="Arial" panose="020B0604020202020204" pitchFamily="34" charset="0"/>
                </a:rPr>
                <a:t>HƯỚNG PHÁT TRIỂN</a:t>
              </a:r>
            </a:p>
          </p:txBody>
        </p:sp>
        <p:sp>
          <p:nvSpPr>
            <p:cNvPr id="14" name="AutoShape 14"/>
            <p:cNvSpPr/>
            <p:nvPr/>
          </p:nvSpPr>
          <p:spPr>
            <a:xfrm>
              <a:off x="6486193" y="1380908"/>
              <a:ext cx="3557659" cy="117577"/>
            </a:xfrm>
            <a:prstGeom prst="rect">
              <a:avLst/>
            </a:prstGeom>
            <a:solidFill>
              <a:srgbClr val="86EAE9"/>
            </a:solidFill>
          </p:spPr>
          <p:txBody>
            <a:bodyPr/>
            <a:lstStyle/>
            <a:p>
              <a:endParaRPr lang="en-US">
                <a:latin typeface="Arial" panose="020B0604020202020204" pitchFamily="34" charset="0"/>
                <a:cs typeface="Arial" panose="020B0604020202020204" pitchFamily="34" charset="0"/>
              </a:endParaRPr>
            </a:p>
          </p:txBody>
        </p:sp>
      </p:grpSp>
      <p:sp>
        <p:nvSpPr>
          <p:cNvPr id="15" name="AutoShape 15"/>
          <p:cNvSpPr/>
          <p:nvPr/>
        </p:nvSpPr>
        <p:spPr>
          <a:xfrm>
            <a:off x="-408731" y="1193142"/>
            <a:ext cx="18875389" cy="0"/>
          </a:xfrm>
          <a:prstGeom prst="line">
            <a:avLst/>
          </a:prstGeom>
          <a:ln w="9525" cap="flat">
            <a:solidFill>
              <a:srgbClr val="2C2C2C">
                <a:alpha val="29804"/>
              </a:srgbClr>
            </a:solidFill>
            <a:prstDash val="solid"/>
            <a:headEnd type="none" w="sm" len="sm"/>
            <a:tailEnd type="none" w="sm" len="sm"/>
          </a:ln>
        </p:spPr>
        <p:txBody>
          <a:bodyPr/>
          <a:lstStyle/>
          <a:p>
            <a:endParaRPr lang="en-US">
              <a:latin typeface="Arial" panose="020B0604020202020204" pitchFamily="34" charset="0"/>
              <a:cs typeface="Arial" panose="020B0604020202020204" pitchFamily="34" charset="0"/>
            </a:endParaRPr>
          </a:p>
        </p:txBody>
      </p:sp>
      <p:grpSp>
        <p:nvGrpSpPr>
          <p:cNvPr id="16" name="Group 16"/>
          <p:cNvGrpSpPr/>
          <p:nvPr/>
        </p:nvGrpSpPr>
        <p:grpSpPr>
          <a:xfrm>
            <a:off x="333652" y="166707"/>
            <a:ext cx="8586872" cy="861993"/>
            <a:chOff x="0" y="0"/>
            <a:chExt cx="11449163" cy="1149324"/>
          </a:xfrm>
        </p:grpSpPr>
        <p:sp>
          <p:nvSpPr>
            <p:cNvPr id="17" name="Freeform 17"/>
            <p:cNvSpPr/>
            <p:nvPr/>
          </p:nvSpPr>
          <p:spPr>
            <a:xfrm>
              <a:off x="0" y="0"/>
              <a:ext cx="1149324" cy="1149324"/>
            </a:xfrm>
            <a:custGeom>
              <a:avLst/>
              <a:gdLst/>
              <a:ahLst/>
              <a:cxnLst/>
              <a:rect l="l" t="t" r="r" b="b"/>
              <a:pathLst>
                <a:path w="1149324" h="1149324">
                  <a:moveTo>
                    <a:pt x="0" y="0"/>
                  </a:moveTo>
                  <a:lnTo>
                    <a:pt x="1149324" y="0"/>
                  </a:lnTo>
                  <a:lnTo>
                    <a:pt x="1149324" y="1149324"/>
                  </a:lnTo>
                  <a:lnTo>
                    <a:pt x="0" y="1149324"/>
                  </a:lnTo>
                  <a:lnTo>
                    <a:pt x="0" y="0"/>
                  </a:lnTo>
                  <a:close/>
                </a:path>
              </a:pathLst>
            </a:custGeom>
            <a:blipFill>
              <a:blip r:embed="rId6"/>
              <a:stretch>
                <a:fillRect/>
              </a:stretch>
            </a:blipFill>
          </p:spPr>
          <p:txBody>
            <a:bodyPr/>
            <a:lstStyle/>
            <a:p>
              <a:endParaRPr lang="en-US">
                <a:latin typeface="Arial" panose="020B0604020202020204" pitchFamily="34" charset="0"/>
                <a:cs typeface="Arial" panose="020B0604020202020204" pitchFamily="34" charset="0"/>
              </a:endParaRPr>
            </a:p>
          </p:txBody>
        </p:sp>
        <p:sp>
          <p:nvSpPr>
            <p:cNvPr id="18" name="TextBox 18"/>
            <p:cNvSpPr txBox="1"/>
            <p:nvPr/>
          </p:nvSpPr>
          <p:spPr>
            <a:xfrm>
              <a:off x="1487265" y="276324"/>
              <a:ext cx="9961898" cy="549050"/>
            </a:xfrm>
            <a:prstGeom prst="rect">
              <a:avLst/>
            </a:prstGeom>
          </p:spPr>
          <p:txBody>
            <a:bodyPr lIns="0" tIns="0" rIns="0" bIns="0" rtlCol="0" anchor="t">
              <a:spAutoFit/>
            </a:bodyPr>
            <a:lstStyle/>
            <a:p>
              <a:pPr algn="l">
                <a:lnSpc>
                  <a:spcPts val="3454"/>
                </a:lnSpc>
              </a:pPr>
              <a:r>
                <a:rPr lang="en-US" sz="2467">
                  <a:solidFill>
                    <a:srgbClr val="2C2C2C"/>
                  </a:solidFill>
                  <a:latin typeface="Arial" panose="020B0604020202020204" pitchFamily="34" charset="0"/>
                  <a:cs typeface="Arial" panose="020B0604020202020204" pitchFamily="34" charset="0"/>
                </a:rPr>
                <a:t>TRƯỜNG ĐẠI HỌC CÔNG NGHIỆP HÀ NỘI</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25244" y="1221717"/>
            <a:ext cx="15037512" cy="1216295"/>
          </a:xfrm>
          <a:prstGeom prst="rect">
            <a:avLst/>
          </a:prstGeom>
        </p:spPr>
        <p:txBody>
          <a:bodyPr lIns="0" tIns="0" rIns="0" bIns="0" rtlCol="0" anchor="t">
            <a:spAutoFit/>
          </a:bodyPr>
          <a:lstStyle/>
          <a:p>
            <a:pPr algn="ctr">
              <a:lnSpc>
                <a:spcPts val="10360"/>
              </a:lnSpc>
              <a:spcBef>
                <a:spcPct val="0"/>
              </a:spcBef>
            </a:pPr>
            <a:r>
              <a:rPr lang="en-US" sz="7400" spc="-148" dirty="0">
                <a:solidFill>
                  <a:srgbClr val="000000"/>
                </a:solidFill>
                <a:latin typeface="Arial" panose="020B0604020202020204" pitchFamily="34" charset="0"/>
                <a:cs typeface="Arial" panose="020B0604020202020204" pitchFamily="34" charset="0"/>
              </a:rPr>
              <a:t> </a:t>
            </a:r>
            <a:r>
              <a:rPr lang="en-US" sz="5400" spc="-148" dirty="0">
                <a:solidFill>
                  <a:srgbClr val="000000"/>
                </a:solidFill>
                <a:latin typeface="Arial" panose="020B0604020202020204" pitchFamily="34" charset="0"/>
                <a:cs typeface="Arial" panose="020B0604020202020204" pitchFamily="34" charset="0"/>
              </a:rPr>
              <a:t>KẾT QUẢ</a:t>
            </a:r>
          </a:p>
        </p:txBody>
      </p:sp>
      <p:grpSp>
        <p:nvGrpSpPr>
          <p:cNvPr id="3" name="Group 3"/>
          <p:cNvGrpSpPr/>
          <p:nvPr/>
        </p:nvGrpSpPr>
        <p:grpSpPr>
          <a:xfrm>
            <a:off x="333652" y="166707"/>
            <a:ext cx="8586872" cy="861993"/>
            <a:chOff x="0" y="0"/>
            <a:chExt cx="11449163" cy="1149324"/>
          </a:xfrm>
        </p:grpSpPr>
        <p:sp>
          <p:nvSpPr>
            <p:cNvPr id="4" name="Freeform 4"/>
            <p:cNvSpPr/>
            <p:nvPr/>
          </p:nvSpPr>
          <p:spPr>
            <a:xfrm>
              <a:off x="0" y="0"/>
              <a:ext cx="1149324" cy="1149324"/>
            </a:xfrm>
            <a:custGeom>
              <a:avLst/>
              <a:gdLst/>
              <a:ahLst/>
              <a:cxnLst/>
              <a:rect l="l" t="t" r="r" b="b"/>
              <a:pathLst>
                <a:path w="1149324" h="1149324">
                  <a:moveTo>
                    <a:pt x="0" y="0"/>
                  </a:moveTo>
                  <a:lnTo>
                    <a:pt x="1149324" y="0"/>
                  </a:lnTo>
                  <a:lnTo>
                    <a:pt x="1149324" y="1149324"/>
                  </a:lnTo>
                  <a:lnTo>
                    <a:pt x="0" y="1149324"/>
                  </a:lnTo>
                  <a:lnTo>
                    <a:pt x="0" y="0"/>
                  </a:lnTo>
                  <a:close/>
                </a:path>
              </a:pathLst>
            </a:custGeom>
            <a:blipFill>
              <a:blip r:embed="rId2"/>
              <a:stretch>
                <a:fillRect/>
              </a:stretch>
            </a:blipFill>
          </p:spPr>
          <p:txBody>
            <a:bodyPr/>
            <a:lstStyle/>
            <a:p>
              <a:endParaRPr lang="en-US">
                <a:latin typeface="Arial" panose="020B0604020202020204" pitchFamily="34" charset="0"/>
                <a:cs typeface="Arial" panose="020B0604020202020204" pitchFamily="34" charset="0"/>
              </a:endParaRPr>
            </a:p>
          </p:txBody>
        </p:sp>
        <p:sp>
          <p:nvSpPr>
            <p:cNvPr id="5" name="TextBox 5"/>
            <p:cNvSpPr txBox="1"/>
            <p:nvPr/>
          </p:nvSpPr>
          <p:spPr>
            <a:xfrm>
              <a:off x="1487265" y="276324"/>
              <a:ext cx="9961898" cy="549050"/>
            </a:xfrm>
            <a:prstGeom prst="rect">
              <a:avLst/>
            </a:prstGeom>
          </p:spPr>
          <p:txBody>
            <a:bodyPr lIns="0" tIns="0" rIns="0" bIns="0" rtlCol="0" anchor="t">
              <a:spAutoFit/>
            </a:bodyPr>
            <a:lstStyle/>
            <a:p>
              <a:pPr algn="l">
                <a:lnSpc>
                  <a:spcPts val="3454"/>
                </a:lnSpc>
              </a:pPr>
              <a:r>
                <a:rPr lang="en-US" sz="2467">
                  <a:solidFill>
                    <a:srgbClr val="2C2C2C"/>
                  </a:solidFill>
                  <a:latin typeface="Arial" panose="020B0604020202020204" pitchFamily="34" charset="0"/>
                  <a:cs typeface="Arial" panose="020B0604020202020204" pitchFamily="34" charset="0"/>
                </a:rPr>
                <a:t>TRƯỜNG ĐẠI HỌC CÔNG NGHIỆP HÀ NỘI</a:t>
              </a:r>
            </a:p>
          </p:txBody>
        </p:sp>
      </p:grpSp>
      <p:sp>
        <p:nvSpPr>
          <p:cNvPr id="6" name="AutoShape 6"/>
          <p:cNvSpPr/>
          <p:nvPr/>
        </p:nvSpPr>
        <p:spPr>
          <a:xfrm>
            <a:off x="-408731" y="1193142"/>
            <a:ext cx="18875389" cy="0"/>
          </a:xfrm>
          <a:prstGeom prst="line">
            <a:avLst/>
          </a:prstGeom>
          <a:ln w="9525" cap="flat">
            <a:solidFill>
              <a:srgbClr val="2C2C2C">
                <a:alpha val="29804"/>
              </a:srgbClr>
            </a:solidFill>
            <a:prstDash val="solid"/>
            <a:headEnd type="none" w="sm" len="sm"/>
            <a:tailEnd type="none" w="sm" len="sm"/>
          </a:ln>
        </p:spPr>
        <p:txBody>
          <a:bodyPr/>
          <a:lstStyle/>
          <a:p>
            <a:endParaRPr lang="en-US">
              <a:latin typeface="Arial" panose="020B0604020202020204" pitchFamily="34" charset="0"/>
              <a:cs typeface="Arial" panose="020B0604020202020204" pitchFamily="34" charset="0"/>
            </a:endParaRPr>
          </a:p>
        </p:txBody>
      </p:sp>
      <p:sp>
        <p:nvSpPr>
          <p:cNvPr id="10" name="TextBox 10"/>
          <p:cNvSpPr txBox="1"/>
          <p:nvPr/>
        </p:nvSpPr>
        <p:spPr>
          <a:xfrm>
            <a:off x="2219884" y="6667500"/>
            <a:ext cx="5628716" cy="2244204"/>
          </a:xfrm>
          <a:prstGeom prst="rect">
            <a:avLst/>
          </a:prstGeom>
        </p:spPr>
        <p:txBody>
          <a:bodyPr wrap="square" lIns="0" tIns="0" rIns="0" bIns="0" rtlCol="0" anchor="t">
            <a:spAutoFit/>
          </a:bodyPr>
          <a:lstStyle/>
          <a:p>
            <a:pPr marL="0" lvl="0" indent="0" algn="just">
              <a:lnSpc>
                <a:spcPts val="3499"/>
              </a:lnSpc>
              <a:spcBef>
                <a:spcPct val="0"/>
              </a:spcBef>
            </a:pPr>
            <a:r>
              <a:rPr lang="en-US" sz="2499" spc="12" dirty="0" err="1" smtClean="0">
                <a:solidFill>
                  <a:srgbClr val="000000"/>
                </a:solidFill>
                <a:latin typeface="Arial" panose="020B0604020202020204" pitchFamily="34" charset="0"/>
                <a:cs typeface="Arial" panose="020B0604020202020204" pitchFamily="34" charset="0"/>
              </a:rPr>
              <a:t>Hiểu</a:t>
            </a:r>
            <a:r>
              <a:rPr lang="en-US" sz="2499" spc="12" dirty="0" smtClean="0">
                <a:solidFill>
                  <a:srgbClr val="000000"/>
                </a:solidFill>
                <a:latin typeface="Arial" panose="020B0604020202020204" pitchFamily="34" charset="0"/>
                <a:cs typeface="Arial" panose="020B0604020202020204" pitchFamily="34" charset="0"/>
              </a:rPr>
              <a:t> </a:t>
            </a:r>
            <a:r>
              <a:rPr lang="en-US" sz="2499" spc="12" dirty="0" err="1" smtClean="0">
                <a:solidFill>
                  <a:srgbClr val="000000"/>
                </a:solidFill>
                <a:latin typeface="Arial" panose="020B0604020202020204" pitchFamily="34" charset="0"/>
                <a:cs typeface="Arial" panose="020B0604020202020204" pitchFamily="34" charset="0"/>
              </a:rPr>
              <a:t>được</a:t>
            </a:r>
            <a:r>
              <a:rPr lang="en-US" sz="2499" spc="12" dirty="0" smtClean="0">
                <a:solidFill>
                  <a:srgbClr val="000000"/>
                </a:solidFill>
                <a:latin typeface="Arial" panose="020B0604020202020204" pitchFamily="34" charset="0"/>
                <a:cs typeface="Arial" panose="020B0604020202020204" pitchFamily="34" charset="0"/>
              </a:rPr>
              <a:t> RSS FEED </a:t>
            </a:r>
            <a:r>
              <a:rPr lang="en-US" sz="2499" spc="12" dirty="0" err="1" smtClean="0">
                <a:solidFill>
                  <a:srgbClr val="000000"/>
                </a:solidFill>
                <a:latin typeface="Arial" panose="020B0604020202020204" pitchFamily="34" charset="0"/>
                <a:cs typeface="Arial" panose="020B0604020202020204" pitchFamily="34" charset="0"/>
              </a:rPr>
              <a:t>là</a:t>
            </a:r>
            <a:r>
              <a:rPr lang="en-US" sz="2499" spc="12" dirty="0" smtClean="0">
                <a:solidFill>
                  <a:srgbClr val="000000"/>
                </a:solidFill>
                <a:latin typeface="Arial" panose="020B0604020202020204" pitchFamily="34" charset="0"/>
                <a:cs typeface="Arial" panose="020B0604020202020204" pitchFamily="34" charset="0"/>
              </a:rPr>
              <a:t> </a:t>
            </a:r>
            <a:r>
              <a:rPr lang="en-US" sz="2499" spc="12" dirty="0" err="1" smtClean="0">
                <a:solidFill>
                  <a:srgbClr val="000000"/>
                </a:solidFill>
                <a:latin typeface="Arial" panose="020B0604020202020204" pitchFamily="34" charset="0"/>
                <a:cs typeface="Arial" panose="020B0604020202020204" pitchFamily="34" charset="0"/>
              </a:rPr>
              <a:t>gì</a:t>
            </a:r>
            <a:r>
              <a:rPr lang="en-US" sz="2499" spc="12" dirty="0" smtClean="0">
                <a:solidFill>
                  <a:srgbClr val="000000"/>
                </a:solidFill>
                <a:latin typeface="Arial" panose="020B0604020202020204" pitchFamily="34" charset="0"/>
                <a:cs typeface="Arial" panose="020B0604020202020204" pitchFamily="34" charset="0"/>
              </a:rPr>
              <a:t>, </a:t>
            </a:r>
            <a:r>
              <a:rPr lang="en-US" sz="2499" spc="12" dirty="0" err="1" smtClean="0">
                <a:solidFill>
                  <a:srgbClr val="000000"/>
                </a:solidFill>
                <a:latin typeface="Arial" panose="020B0604020202020204" pitchFamily="34" charset="0"/>
                <a:cs typeface="Arial" panose="020B0604020202020204" pitchFamily="34" charset="0"/>
              </a:rPr>
              <a:t>Hiểu</a:t>
            </a:r>
            <a:r>
              <a:rPr lang="en-US" sz="2499" spc="12" dirty="0" smtClean="0">
                <a:solidFill>
                  <a:srgbClr val="000000"/>
                </a:solidFill>
                <a:latin typeface="Arial" panose="020B0604020202020204" pitchFamily="34" charset="0"/>
                <a:cs typeface="Arial" panose="020B0604020202020204" pitchFamily="34" charset="0"/>
              </a:rPr>
              <a:t> </a:t>
            </a:r>
            <a:r>
              <a:rPr lang="en-US" sz="2499" spc="12" dirty="0" err="1">
                <a:solidFill>
                  <a:srgbClr val="000000"/>
                </a:solidFill>
                <a:latin typeface="Arial" panose="020B0604020202020204" pitchFamily="34" charset="0"/>
                <a:cs typeface="Arial" panose="020B0604020202020204" pitchFamily="34" charset="0"/>
              </a:rPr>
              <a:t>được</a:t>
            </a:r>
            <a:r>
              <a:rPr lang="en-US" sz="2499" spc="12" dirty="0">
                <a:solidFill>
                  <a:srgbClr val="000000"/>
                </a:solidFill>
                <a:latin typeface="Arial" panose="020B0604020202020204" pitchFamily="34" charset="0"/>
                <a:cs typeface="Arial" panose="020B0604020202020204" pitchFamily="34" charset="0"/>
              </a:rPr>
              <a:t> </a:t>
            </a:r>
            <a:r>
              <a:rPr lang="en-US" sz="2499" spc="12" dirty="0" err="1">
                <a:solidFill>
                  <a:srgbClr val="000000"/>
                </a:solidFill>
                <a:latin typeface="Arial" panose="020B0604020202020204" pitchFamily="34" charset="0"/>
                <a:cs typeface="Arial" panose="020B0604020202020204" pitchFamily="34" charset="0"/>
              </a:rPr>
              <a:t>quá</a:t>
            </a:r>
            <a:r>
              <a:rPr lang="en-US" sz="2499" spc="12" dirty="0">
                <a:solidFill>
                  <a:srgbClr val="000000"/>
                </a:solidFill>
                <a:latin typeface="Arial" panose="020B0604020202020204" pitchFamily="34" charset="0"/>
                <a:cs typeface="Arial" panose="020B0604020202020204" pitchFamily="34" charset="0"/>
              </a:rPr>
              <a:t> </a:t>
            </a:r>
            <a:r>
              <a:rPr lang="en-US" sz="2499" spc="12" dirty="0" err="1">
                <a:solidFill>
                  <a:srgbClr val="000000"/>
                </a:solidFill>
                <a:latin typeface="Arial" panose="020B0604020202020204" pitchFamily="34" charset="0"/>
                <a:cs typeface="Arial" panose="020B0604020202020204" pitchFamily="34" charset="0"/>
              </a:rPr>
              <a:t>trình</a:t>
            </a:r>
            <a:r>
              <a:rPr lang="en-US" sz="2499" spc="12" dirty="0">
                <a:solidFill>
                  <a:srgbClr val="000000"/>
                </a:solidFill>
                <a:latin typeface="Arial" panose="020B0604020202020204" pitchFamily="34" charset="0"/>
                <a:cs typeface="Arial" panose="020B0604020202020204" pitchFamily="34" charset="0"/>
              </a:rPr>
              <a:t> </a:t>
            </a:r>
            <a:r>
              <a:rPr lang="en-US" sz="2499" spc="12" dirty="0" err="1">
                <a:solidFill>
                  <a:srgbClr val="000000"/>
                </a:solidFill>
                <a:latin typeface="Arial" panose="020B0604020202020204" pitchFamily="34" charset="0"/>
                <a:cs typeface="Arial" panose="020B0604020202020204" pitchFamily="34" charset="0"/>
              </a:rPr>
              <a:t>thiết</a:t>
            </a:r>
            <a:r>
              <a:rPr lang="en-US" sz="2499" spc="12" dirty="0">
                <a:solidFill>
                  <a:srgbClr val="000000"/>
                </a:solidFill>
                <a:latin typeface="Arial" panose="020B0604020202020204" pitchFamily="34" charset="0"/>
                <a:cs typeface="Arial" panose="020B0604020202020204" pitchFamily="34" charset="0"/>
              </a:rPr>
              <a:t> </a:t>
            </a:r>
            <a:r>
              <a:rPr lang="en-US" sz="2499" spc="12" dirty="0" err="1">
                <a:solidFill>
                  <a:srgbClr val="000000"/>
                </a:solidFill>
                <a:latin typeface="Arial" panose="020B0604020202020204" pitchFamily="34" charset="0"/>
                <a:cs typeface="Arial" panose="020B0604020202020204" pitchFamily="34" charset="0"/>
              </a:rPr>
              <a:t>kế</a:t>
            </a:r>
            <a:r>
              <a:rPr lang="en-US" sz="2499" spc="12" dirty="0">
                <a:solidFill>
                  <a:srgbClr val="000000"/>
                </a:solidFill>
                <a:latin typeface="Arial" panose="020B0604020202020204" pitchFamily="34" charset="0"/>
                <a:cs typeface="Arial" panose="020B0604020202020204" pitchFamily="34" charset="0"/>
              </a:rPr>
              <a:t> </a:t>
            </a:r>
            <a:r>
              <a:rPr lang="en-US" sz="2499" spc="12" dirty="0" err="1">
                <a:solidFill>
                  <a:srgbClr val="000000"/>
                </a:solidFill>
                <a:latin typeface="Arial" panose="020B0604020202020204" pitchFamily="34" charset="0"/>
                <a:cs typeface="Arial" panose="020B0604020202020204" pitchFamily="34" charset="0"/>
              </a:rPr>
              <a:t>một</a:t>
            </a:r>
            <a:r>
              <a:rPr lang="en-US" sz="2499" spc="12" dirty="0">
                <a:solidFill>
                  <a:srgbClr val="000000"/>
                </a:solidFill>
                <a:latin typeface="Arial" panose="020B0604020202020204" pitchFamily="34" charset="0"/>
                <a:cs typeface="Arial" panose="020B0604020202020204" pitchFamily="34" charset="0"/>
              </a:rPr>
              <a:t> website </a:t>
            </a:r>
            <a:r>
              <a:rPr lang="en-US" sz="2499" spc="12" dirty="0" err="1">
                <a:solidFill>
                  <a:srgbClr val="000000"/>
                </a:solidFill>
                <a:latin typeface="Arial" panose="020B0604020202020204" pitchFamily="34" charset="0"/>
                <a:cs typeface="Arial" panose="020B0604020202020204" pitchFamily="34" charset="0"/>
              </a:rPr>
              <a:t>thực</a:t>
            </a:r>
            <a:r>
              <a:rPr lang="en-US" sz="2499" spc="12" dirty="0">
                <a:solidFill>
                  <a:srgbClr val="000000"/>
                </a:solidFill>
                <a:latin typeface="Arial" panose="020B0604020202020204" pitchFamily="34" charset="0"/>
                <a:cs typeface="Arial" panose="020B0604020202020204" pitchFamily="34" charset="0"/>
              </a:rPr>
              <a:t> </a:t>
            </a:r>
            <a:r>
              <a:rPr lang="en-US" sz="2499" spc="12" dirty="0" err="1">
                <a:solidFill>
                  <a:srgbClr val="000000"/>
                </a:solidFill>
                <a:latin typeface="Arial" panose="020B0604020202020204" pitchFamily="34" charset="0"/>
                <a:cs typeface="Arial" panose="020B0604020202020204" pitchFamily="34" charset="0"/>
              </a:rPr>
              <a:t>tế</a:t>
            </a:r>
            <a:r>
              <a:rPr lang="en-US" sz="2499" spc="12" dirty="0">
                <a:solidFill>
                  <a:srgbClr val="000000"/>
                </a:solidFill>
                <a:latin typeface="Arial" panose="020B0604020202020204" pitchFamily="34" charset="0"/>
                <a:cs typeface="Arial" panose="020B0604020202020204" pitchFamily="34" charset="0"/>
              </a:rPr>
              <a:t> </a:t>
            </a:r>
            <a:r>
              <a:rPr lang="en-US" sz="2499" spc="12" dirty="0" err="1">
                <a:solidFill>
                  <a:srgbClr val="000000"/>
                </a:solidFill>
                <a:latin typeface="Arial" panose="020B0604020202020204" pitchFamily="34" charset="0"/>
                <a:cs typeface="Arial" panose="020B0604020202020204" pitchFamily="34" charset="0"/>
              </a:rPr>
              <a:t>đi</a:t>
            </a:r>
            <a:r>
              <a:rPr lang="en-US" sz="2499" spc="12" dirty="0">
                <a:solidFill>
                  <a:srgbClr val="000000"/>
                </a:solidFill>
                <a:latin typeface="Arial" panose="020B0604020202020204" pitchFamily="34" charset="0"/>
                <a:cs typeface="Arial" panose="020B0604020202020204" pitchFamily="34" charset="0"/>
              </a:rPr>
              <a:t> từ </a:t>
            </a:r>
            <a:r>
              <a:rPr lang="en-US" sz="2499" spc="12" dirty="0" err="1">
                <a:solidFill>
                  <a:srgbClr val="000000"/>
                </a:solidFill>
                <a:latin typeface="Arial" panose="020B0604020202020204" pitchFamily="34" charset="0"/>
                <a:cs typeface="Arial" panose="020B0604020202020204" pitchFamily="34" charset="0"/>
              </a:rPr>
              <a:t>bước</a:t>
            </a:r>
            <a:r>
              <a:rPr lang="en-US" sz="2499" spc="12" dirty="0">
                <a:solidFill>
                  <a:srgbClr val="000000"/>
                </a:solidFill>
                <a:latin typeface="Arial" panose="020B0604020202020204" pitchFamily="34" charset="0"/>
                <a:cs typeface="Arial" panose="020B0604020202020204" pitchFamily="34" charset="0"/>
              </a:rPr>
              <a:t> </a:t>
            </a:r>
            <a:r>
              <a:rPr lang="en-US" sz="2499" spc="12" dirty="0" err="1">
                <a:solidFill>
                  <a:srgbClr val="000000"/>
                </a:solidFill>
                <a:latin typeface="Arial" panose="020B0604020202020204" pitchFamily="34" charset="0"/>
                <a:cs typeface="Arial" panose="020B0604020202020204" pitchFamily="34" charset="0"/>
              </a:rPr>
              <a:t>cơ</a:t>
            </a:r>
            <a:r>
              <a:rPr lang="en-US" sz="2499" spc="12" dirty="0">
                <a:solidFill>
                  <a:srgbClr val="000000"/>
                </a:solidFill>
                <a:latin typeface="Arial" panose="020B0604020202020204" pitchFamily="34" charset="0"/>
                <a:cs typeface="Arial" panose="020B0604020202020204" pitchFamily="34" charset="0"/>
              </a:rPr>
              <a:t> </a:t>
            </a:r>
            <a:r>
              <a:rPr lang="en-US" sz="2499" spc="12" dirty="0" err="1">
                <a:solidFill>
                  <a:srgbClr val="000000"/>
                </a:solidFill>
                <a:latin typeface="Arial" panose="020B0604020202020204" pitchFamily="34" charset="0"/>
                <a:cs typeface="Arial" panose="020B0604020202020204" pitchFamily="34" charset="0"/>
              </a:rPr>
              <a:t>bản</a:t>
            </a:r>
            <a:r>
              <a:rPr lang="en-US" sz="2499" spc="12" dirty="0">
                <a:solidFill>
                  <a:srgbClr val="000000"/>
                </a:solidFill>
                <a:latin typeface="Arial" panose="020B0604020202020204" pitchFamily="34" charset="0"/>
                <a:cs typeface="Arial" panose="020B0604020202020204" pitchFamily="34" charset="0"/>
              </a:rPr>
              <a:t>: </a:t>
            </a:r>
            <a:r>
              <a:rPr lang="en-US" sz="2499" spc="12" dirty="0" err="1">
                <a:solidFill>
                  <a:srgbClr val="000000"/>
                </a:solidFill>
                <a:latin typeface="Arial" panose="020B0604020202020204" pitchFamily="34" charset="0"/>
                <a:cs typeface="Arial" panose="020B0604020202020204" pitchFamily="34" charset="0"/>
              </a:rPr>
              <a:t>khảo</a:t>
            </a:r>
            <a:r>
              <a:rPr lang="en-US" sz="2499" spc="12" dirty="0">
                <a:solidFill>
                  <a:srgbClr val="000000"/>
                </a:solidFill>
                <a:latin typeface="Arial" panose="020B0604020202020204" pitchFamily="34" charset="0"/>
                <a:cs typeface="Arial" panose="020B0604020202020204" pitchFamily="34" charset="0"/>
              </a:rPr>
              <a:t> </a:t>
            </a:r>
            <a:r>
              <a:rPr lang="en-US" sz="2499" spc="12" dirty="0" err="1">
                <a:solidFill>
                  <a:srgbClr val="000000"/>
                </a:solidFill>
                <a:latin typeface="Arial" panose="020B0604020202020204" pitchFamily="34" charset="0"/>
                <a:cs typeface="Arial" panose="020B0604020202020204" pitchFamily="34" charset="0"/>
              </a:rPr>
              <a:t>sát</a:t>
            </a:r>
            <a:r>
              <a:rPr lang="en-US" sz="2499" spc="12" dirty="0">
                <a:solidFill>
                  <a:srgbClr val="000000"/>
                </a:solidFill>
                <a:latin typeface="Arial" panose="020B0604020202020204" pitchFamily="34" charset="0"/>
                <a:cs typeface="Arial" panose="020B0604020202020204" pitchFamily="34" charset="0"/>
              </a:rPr>
              <a:t> </a:t>
            </a:r>
            <a:r>
              <a:rPr lang="en-US" sz="2499" spc="12" dirty="0" err="1">
                <a:solidFill>
                  <a:srgbClr val="000000"/>
                </a:solidFill>
                <a:latin typeface="Arial" panose="020B0604020202020204" pitchFamily="34" charset="0"/>
                <a:cs typeface="Arial" panose="020B0604020202020204" pitchFamily="34" charset="0"/>
              </a:rPr>
              <a:t>đồ</a:t>
            </a:r>
            <a:r>
              <a:rPr lang="en-US" sz="2499" spc="12" dirty="0">
                <a:solidFill>
                  <a:srgbClr val="000000"/>
                </a:solidFill>
                <a:latin typeface="Arial" panose="020B0604020202020204" pitchFamily="34" charset="0"/>
                <a:cs typeface="Arial" panose="020B0604020202020204" pitchFamily="34" charset="0"/>
              </a:rPr>
              <a:t> </a:t>
            </a:r>
            <a:r>
              <a:rPr lang="en-US" sz="2499" spc="12" dirty="0" err="1">
                <a:solidFill>
                  <a:srgbClr val="000000"/>
                </a:solidFill>
                <a:latin typeface="Arial" panose="020B0604020202020204" pitchFamily="34" charset="0"/>
                <a:cs typeface="Arial" panose="020B0604020202020204" pitchFamily="34" charset="0"/>
              </a:rPr>
              <a:t>án</a:t>
            </a:r>
            <a:r>
              <a:rPr lang="en-US" sz="2499" spc="12" dirty="0">
                <a:solidFill>
                  <a:srgbClr val="000000"/>
                </a:solidFill>
                <a:latin typeface="Arial" panose="020B0604020202020204" pitchFamily="34" charset="0"/>
                <a:cs typeface="Arial" panose="020B0604020202020204" pitchFamily="34" charset="0"/>
              </a:rPr>
              <a:t>, </a:t>
            </a:r>
            <a:r>
              <a:rPr lang="en-US" sz="2499" spc="12" dirty="0" err="1">
                <a:solidFill>
                  <a:srgbClr val="000000"/>
                </a:solidFill>
                <a:latin typeface="Arial" panose="020B0604020202020204" pitchFamily="34" charset="0"/>
                <a:cs typeface="Arial" panose="020B0604020202020204" pitchFamily="34" charset="0"/>
              </a:rPr>
              <a:t>phân</a:t>
            </a:r>
            <a:r>
              <a:rPr lang="en-US" sz="2499" spc="12" dirty="0">
                <a:solidFill>
                  <a:srgbClr val="000000"/>
                </a:solidFill>
                <a:latin typeface="Arial" panose="020B0604020202020204" pitchFamily="34" charset="0"/>
                <a:cs typeface="Arial" panose="020B0604020202020204" pitchFamily="34" charset="0"/>
              </a:rPr>
              <a:t> </a:t>
            </a:r>
            <a:r>
              <a:rPr lang="en-US" sz="2499" spc="12" dirty="0" err="1">
                <a:solidFill>
                  <a:srgbClr val="000000"/>
                </a:solidFill>
                <a:latin typeface="Arial" panose="020B0604020202020204" pitchFamily="34" charset="0"/>
                <a:cs typeface="Arial" panose="020B0604020202020204" pitchFamily="34" charset="0"/>
              </a:rPr>
              <a:t>tích</a:t>
            </a:r>
            <a:r>
              <a:rPr lang="en-US" sz="2499" spc="12" dirty="0">
                <a:solidFill>
                  <a:srgbClr val="000000"/>
                </a:solidFill>
                <a:latin typeface="Arial" panose="020B0604020202020204" pitchFamily="34" charset="0"/>
                <a:cs typeface="Arial" panose="020B0604020202020204" pitchFamily="34" charset="0"/>
              </a:rPr>
              <a:t> hệ </a:t>
            </a:r>
            <a:r>
              <a:rPr lang="en-US" sz="2499" spc="12" dirty="0" err="1">
                <a:solidFill>
                  <a:srgbClr val="000000"/>
                </a:solidFill>
                <a:latin typeface="Arial" panose="020B0604020202020204" pitchFamily="34" charset="0"/>
                <a:cs typeface="Arial" panose="020B0604020202020204" pitchFamily="34" charset="0"/>
              </a:rPr>
              <a:t>thống</a:t>
            </a:r>
            <a:r>
              <a:rPr lang="en-US" sz="2499" spc="12" dirty="0">
                <a:solidFill>
                  <a:srgbClr val="000000"/>
                </a:solidFill>
                <a:latin typeface="Arial" panose="020B0604020202020204" pitchFamily="34" charset="0"/>
                <a:cs typeface="Arial" panose="020B0604020202020204" pitchFamily="34" charset="0"/>
              </a:rPr>
              <a:t>, </a:t>
            </a:r>
            <a:r>
              <a:rPr lang="en-US" sz="2499" spc="12" dirty="0" err="1">
                <a:solidFill>
                  <a:srgbClr val="000000"/>
                </a:solidFill>
                <a:latin typeface="Arial" panose="020B0604020202020204" pitchFamily="34" charset="0"/>
                <a:cs typeface="Arial" panose="020B0604020202020204" pitchFamily="34" charset="0"/>
              </a:rPr>
              <a:t>thiết</a:t>
            </a:r>
            <a:r>
              <a:rPr lang="en-US" sz="2499" spc="12" dirty="0">
                <a:solidFill>
                  <a:srgbClr val="000000"/>
                </a:solidFill>
                <a:latin typeface="Arial" panose="020B0604020202020204" pitchFamily="34" charset="0"/>
                <a:cs typeface="Arial" panose="020B0604020202020204" pitchFamily="34" charset="0"/>
              </a:rPr>
              <a:t> </a:t>
            </a:r>
            <a:r>
              <a:rPr lang="en-US" sz="2499" spc="12" dirty="0" err="1">
                <a:solidFill>
                  <a:srgbClr val="000000"/>
                </a:solidFill>
                <a:latin typeface="Arial" panose="020B0604020202020204" pitchFamily="34" charset="0"/>
                <a:cs typeface="Arial" panose="020B0604020202020204" pitchFamily="34" charset="0"/>
              </a:rPr>
              <a:t>kế</a:t>
            </a:r>
            <a:r>
              <a:rPr lang="en-US" sz="2499" spc="12" dirty="0">
                <a:solidFill>
                  <a:srgbClr val="000000"/>
                </a:solidFill>
                <a:latin typeface="Arial" panose="020B0604020202020204" pitchFamily="34" charset="0"/>
                <a:cs typeface="Arial" panose="020B0604020202020204" pitchFamily="34" charset="0"/>
              </a:rPr>
              <a:t>, </a:t>
            </a:r>
            <a:r>
              <a:rPr lang="en-US" sz="2499" spc="12" dirty="0" err="1">
                <a:solidFill>
                  <a:srgbClr val="000000"/>
                </a:solidFill>
                <a:latin typeface="Arial" panose="020B0604020202020204" pitchFamily="34" charset="0"/>
                <a:cs typeface="Arial" panose="020B0604020202020204" pitchFamily="34" charset="0"/>
              </a:rPr>
              <a:t>thực</a:t>
            </a:r>
            <a:r>
              <a:rPr lang="en-US" sz="2499" spc="12" dirty="0">
                <a:solidFill>
                  <a:srgbClr val="000000"/>
                </a:solidFill>
                <a:latin typeface="Arial" panose="020B0604020202020204" pitchFamily="34" charset="0"/>
                <a:cs typeface="Arial" panose="020B0604020202020204" pitchFamily="34" charset="0"/>
              </a:rPr>
              <a:t> </a:t>
            </a:r>
            <a:r>
              <a:rPr lang="en-US" sz="2499" spc="12" dirty="0" err="1">
                <a:solidFill>
                  <a:srgbClr val="000000"/>
                </a:solidFill>
                <a:latin typeface="Arial" panose="020B0604020202020204" pitchFamily="34" charset="0"/>
                <a:cs typeface="Arial" panose="020B0604020202020204" pitchFamily="34" charset="0"/>
              </a:rPr>
              <a:t>hiện</a:t>
            </a:r>
            <a:r>
              <a:rPr lang="en-US" sz="2499" spc="12" dirty="0">
                <a:solidFill>
                  <a:srgbClr val="000000"/>
                </a:solidFill>
                <a:latin typeface="Arial" panose="020B0604020202020204" pitchFamily="34" charset="0"/>
                <a:cs typeface="Arial" panose="020B0604020202020204" pitchFamily="34" charset="0"/>
              </a:rPr>
              <a:t>, </a:t>
            </a:r>
            <a:r>
              <a:rPr lang="en-US" sz="2499" spc="12" dirty="0" err="1">
                <a:solidFill>
                  <a:srgbClr val="000000"/>
                </a:solidFill>
                <a:latin typeface="Arial" panose="020B0604020202020204" pitchFamily="34" charset="0"/>
                <a:cs typeface="Arial" panose="020B0604020202020204" pitchFamily="34" charset="0"/>
              </a:rPr>
              <a:t>kiểm</a:t>
            </a:r>
            <a:r>
              <a:rPr lang="en-US" sz="2499" spc="12" dirty="0">
                <a:solidFill>
                  <a:srgbClr val="000000"/>
                </a:solidFill>
                <a:latin typeface="Arial" panose="020B0604020202020204" pitchFamily="34" charset="0"/>
                <a:cs typeface="Arial" panose="020B0604020202020204" pitchFamily="34" charset="0"/>
              </a:rPr>
              <a:t> </a:t>
            </a:r>
            <a:r>
              <a:rPr lang="en-US" sz="2499" spc="12" dirty="0" err="1">
                <a:solidFill>
                  <a:srgbClr val="000000"/>
                </a:solidFill>
                <a:latin typeface="Arial" panose="020B0604020202020204" pitchFamily="34" charset="0"/>
                <a:cs typeface="Arial" panose="020B0604020202020204" pitchFamily="34" charset="0"/>
              </a:rPr>
              <a:t>thử</a:t>
            </a:r>
            <a:r>
              <a:rPr lang="en-US" sz="2499" spc="12" dirty="0">
                <a:solidFill>
                  <a:srgbClr val="000000"/>
                </a:solidFill>
                <a:latin typeface="Arial" panose="020B0604020202020204" pitchFamily="34" charset="0"/>
                <a:cs typeface="Arial" panose="020B0604020202020204" pitchFamily="34" charset="0"/>
              </a:rPr>
              <a:t>, </a:t>
            </a:r>
            <a:r>
              <a:rPr lang="en-US" sz="2499" spc="12" dirty="0" err="1">
                <a:solidFill>
                  <a:srgbClr val="000000"/>
                </a:solidFill>
                <a:latin typeface="Arial" panose="020B0604020202020204" pitchFamily="34" charset="0"/>
                <a:cs typeface="Arial" panose="020B0604020202020204" pitchFamily="34" charset="0"/>
              </a:rPr>
              <a:t>triển</a:t>
            </a:r>
            <a:r>
              <a:rPr lang="en-US" sz="2499" spc="12" dirty="0">
                <a:solidFill>
                  <a:srgbClr val="000000"/>
                </a:solidFill>
                <a:latin typeface="Arial" panose="020B0604020202020204" pitchFamily="34" charset="0"/>
                <a:cs typeface="Arial" panose="020B0604020202020204" pitchFamily="34" charset="0"/>
              </a:rPr>
              <a:t> </a:t>
            </a:r>
            <a:r>
              <a:rPr lang="en-US" sz="2499" spc="12" dirty="0" err="1">
                <a:solidFill>
                  <a:srgbClr val="000000"/>
                </a:solidFill>
                <a:latin typeface="Arial" panose="020B0604020202020204" pitchFamily="34" charset="0"/>
                <a:cs typeface="Arial" panose="020B0604020202020204" pitchFamily="34" charset="0"/>
              </a:rPr>
              <a:t>khai</a:t>
            </a:r>
            <a:r>
              <a:rPr lang="en-US" sz="2499" spc="12" dirty="0">
                <a:solidFill>
                  <a:srgbClr val="000000"/>
                </a:solidFill>
                <a:latin typeface="Arial" panose="020B0604020202020204" pitchFamily="34" charset="0"/>
                <a:cs typeface="Arial" panose="020B0604020202020204" pitchFamily="34" charset="0"/>
              </a:rPr>
              <a:t>, </a:t>
            </a:r>
            <a:r>
              <a:rPr lang="en-US" sz="2499" spc="12" dirty="0" err="1">
                <a:solidFill>
                  <a:srgbClr val="000000"/>
                </a:solidFill>
                <a:latin typeface="Arial" panose="020B0604020202020204" pitchFamily="34" charset="0"/>
                <a:cs typeface="Arial" panose="020B0604020202020204" pitchFamily="34" charset="0"/>
              </a:rPr>
              <a:t>bảo</a:t>
            </a:r>
            <a:r>
              <a:rPr lang="en-US" sz="2499" spc="12" dirty="0">
                <a:solidFill>
                  <a:srgbClr val="000000"/>
                </a:solidFill>
                <a:latin typeface="Arial" panose="020B0604020202020204" pitchFamily="34" charset="0"/>
                <a:cs typeface="Arial" panose="020B0604020202020204" pitchFamily="34" charset="0"/>
              </a:rPr>
              <a:t> </a:t>
            </a:r>
            <a:r>
              <a:rPr lang="en-US" sz="2499" spc="12" dirty="0" err="1">
                <a:solidFill>
                  <a:srgbClr val="000000"/>
                </a:solidFill>
                <a:latin typeface="Arial" panose="020B0604020202020204" pitchFamily="34" charset="0"/>
                <a:cs typeface="Arial" panose="020B0604020202020204" pitchFamily="34" charset="0"/>
              </a:rPr>
              <a:t>trì</a:t>
            </a:r>
            <a:r>
              <a:rPr lang="en-US" sz="2499" spc="12" dirty="0">
                <a:solidFill>
                  <a:srgbClr val="000000"/>
                </a:solidFill>
                <a:latin typeface="Arial" panose="020B0604020202020204" pitchFamily="34" charset="0"/>
                <a:cs typeface="Arial" panose="020B0604020202020204" pitchFamily="34" charset="0"/>
              </a:rPr>
              <a:t>.</a:t>
            </a:r>
          </a:p>
        </p:txBody>
      </p:sp>
      <p:sp>
        <p:nvSpPr>
          <p:cNvPr id="11" name="TextBox 11"/>
          <p:cNvSpPr txBox="1"/>
          <p:nvPr/>
        </p:nvSpPr>
        <p:spPr>
          <a:xfrm>
            <a:off x="11479033" y="6667500"/>
            <a:ext cx="4114800" cy="897682"/>
          </a:xfrm>
          <a:prstGeom prst="rect">
            <a:avLst/>
          </a:prstGeom>
        </p:spPr>
        <p:txBody>
          <a:bodyPr wrap="square" lIns="0" tIns="0" rIns="0" bIns="0" rtlCol="0" anchor="t">
            <a:spAutoFit/>
          </a:bodyPr>
          <a:lstStyle/>
          <a:p>
            <a:pPr marL="0" lvl="0" indent="0" algn="ctr">
              <a:lnSpc>
                <a:spcPts val="3499"/>
              </a:lnSpc>
              <a:spcBef>
                <a:spcPct val="0"/>
              </a:spcBef>
            </a:pPr>
            <a:r>
              <a:rPr lang="en-US" sz="2499" spc="12" dirty="0" err="1">
                <a:solidFill>
                  <a:srgbClr val="000000"/>
                </a:solidFill>
                <a:latin typeface="Arial" panose="020B0604020202020204" pitchFamily="34" charset="0"/>
                <a:cs typeface="Arial" panose="020B0604020202020204" pitchFamily="34" charset="0"/>
              </a:rPr>
              <a:t>Xây</a:t>
            </a:r>
            <a:r>
              <a:rPr lang="en-US" sz="2499" spc="12" dirty="0">
                <a:solidFill>
                  <a:srgbClr val="000000"/>
                </a:solidFill>
                <a:latin typeface="Arial" panose="020B0604020202020204" pitchFamily="34" charset="0"/>
                <a:cs typeface="Arial" panose="020B0604020202020204" pitchFamily="34" charset="0"/>
              </a:rPr>
              <a:t> </a:t>
            </a:r>
            <a:r>
              <a:rPr lang="en-US" sz="2499" spc="12" dirty="0" err="1">
                <a:solidFill>
                  <a:srgbClr val="000000"/>
                </a:solidFill>
                <a:latin typeface="Arial" panose="020B0604020202020204" pitchFamily="34" charset="0"/>
                <a:cs typeface="Arial" panose="020B0604020202020204" pitchFamily="34" charset="0"/>
              </a:rPr>
              <a:t>dựng</a:t>
            </a:r>
            <a:r>
              <a:rPr lang="en-US" sz="2499" spc="12" dirty="0">
                <a:solidFill>
                  <a:srgbClr val="000000"/>
                </a:solidFill>
                <a:latin typeface="Arial" panose="020B0604020202020204" pitchFamily="34" charset="0"/>
                <a:cs typeface="Arial" panose="020B0604020202020204" pitchFamily="34" charset="0"/>
              </a:rPr>
              <a:t> </a:t>
            </a:r>
            <a:r>
              <a:rPr lang="en-US" sz="2499" spc="12" dirty="0" err="1">
                <a:solidFill>
                  <a:srgbClr val="000000"/>
                </a:solidFill>
                <a:latin typeface="Arial" panose="020B0604020202020204" pitchFamily="34" charset="0"/>
                <a:cs typeface="Arial" panose="020B0604020202020204" pitchFamily="34" charset="0"/>
              </a:rPr>
              <a:t>được</a:t>
            </a:r>
            <a:r>
              <a:rPr lang="en-US" sz="2499" spc="12" dirty="0">
                <a:solidFill>
                  <a:srgbClr val="000000"/>
                </a:solidFill>
                <a:latin typeface="Arial" panose="020B0604020202020204" pitchFamily="34" charset="0"/>
                <a:cs typeface="Arial" panose="020B0604020202020204" pitchFamily="34" charset="0"/>
              </a:rPr>
              <a:t> </a:t>
            </a:r>
            <a:r>
              <a:rPr lang="en-US" sz="2499" spc="12" dirty="0" err="1" smtClean="0">
                <a:solidFill>
                  <a:srgbClr val="000000"/>
                </a:solidFill>
                <a:latin typeface="Arial" panose="020B0604020202020204" pitchFamily="34" charset="0"/>
                <a:cs typeface="Arial" panose="020B0604020202020204" pitchFamily="34" charset="0"/>
              </a:rPr>
              <a:t>một</a:t>
            </a:r>
            <a:r>
              <a:rPr lang="en-US" sz="2499" spc="12" dirty="0" smtClean="0">
                <a:solidFill>
                  <a:srgbClr val="000000"/>
                </a:solidFill>
                <a:latin typeface="Arial" panose="020B0604020202020204" pitchFamily="34" charset="0"/>
                <a:cs typeface="Arial" panose="020B0604020202020204" pitchFamily="34" charset="0"/>
              </a:rPr>
              <a:t> </a:t>
            </a:r>
            <a:r>
              <a:rPr lang="en-US" sz="2499" spc="12" dirty="0" err="1" smtClean="0">
                <a:solidFill>
                  <a:srgbClr val="000000"/>
                </a:solidFill>
                <a:latin typeface="Arial" panose="020B0604020202020204" pitchFamily="34" charset="0"/>
                <a:cs typeface="Arial" panose="020B0604020202020204" pitchFamily="34" charset="0"/>
              </a:rPr>
              <a:t>trang</a:t>
            </a:r>
            <a:r>
              <a:rPr lang="en-US" sz="2499" spc="12" dirty="0" smtClean="0">
                <a:solidFill>
                  <a:srgbClr val="000000"/>
                </a:solidFill>
                <a:latin typeface="Arial" panose="020B0604020202020204" pitchFamily="34" charset="0"/>
                <a:cs typeface="Arial" panose="020B0604020202020204" pitchFamily="34" charset="0"/>
              </a:rPr>
              <a:t> web </a:t>
            </a:r>
            <a:r>
              <a:rPr lang="en-US" sz="2499" spc="12" dirty="0" err="1" smtClean="0">
                <a:solidFill>
                  <a:srgbClr val="000000"/>
                </a:solidFill>
                <a:latin typeface="Arial" panose="020B0604020202020204" pitchFamily="34" charset="0"/>
                <a:cs typeface="Arial" panose="020B0604020202020204" pitchFamily="34" charset="0"/>
              </a:rPr>
              <a:t>có</a:t>
            </a:r>
            <a:r>
              <a:rPr lang="en-US" sz="2499" spc="12" dirty="0" smtClean="0">
                <a:solidFill>
                  <a:srgbClr val="000000"/>
                </a:solidFill>
                <a:latin typeface="Arial" panose="020B0604020202020204" pitchFamily="34" charset="0"/>
                <a:cs typeface="Arial" panose="020B0604020202020204" pitchFamily="34" charset="0"/>
              </a:rPr>
              <a:t> </a:t>
            </a:r>
            <a:r>
              <a:rPr lang="en-US" sz="2499" spc="12" dirty="0" err="1">
                <a:solidFill>
                  <a:srgbClr val="000000"/>
                </a:solidFill>
                <a:latin typeface="Arial" panose="020B0604020202020204" pitchFamily="34" charset="0"/>
                <a:cs typeface="Arial" panose="020B0604020202020204" pitchFamily="34" charset="0"/>
              </a:rPr>
              <a:t>hệ</a:t>
            </a:r>
            <a:r>
              <a:rPr lang="en-US" sz="2499" spc="12" dirty="0">
                <a:solidFill>
                  <a:srgbClr val="000000"/>
                </a:solidFill>
                <a:latin typeface="Arial" panose="020B0604020202020204" pitchFamily="34" charset="0"/>
                <a:cs typeface="Arial" panose="020B0604020202020204" pitchFamily="34" charset="0"/>
              </a:rPr>
              <a:t> </a:t>
            </a:r>
            <a:r>
              <a:rPr lang="en-US" sz="2499" spc="12" dirty="0" err="1" smtClean="0">
                <a:solidFill>
                  <a:srgbClr val="000000"/>
                </a:solidFill>
                <a:latin typeface="Arial" panose="020B0604020202020204" pitchFamily="34" charset="0"/>
                <a:cs typeface="Arial" panose="020B0604020202020204" pitchFamily="34" charset="0"/>
              </a:rPr>
              <a:t>thống</a:t>
            </a:r>
            <a:r>
              <a:rPr lang="en-US" sz="2499" spc="12" dirty="0" smtClean="0">
                <a:solidFill>
                  <a:srgbClr val="000000"/>
                </a:solidFill>
                <a:latin typeface="Arial" panose="020B0604020202020204" pitchFamily="34" charset="0"/>
                <a:cs typeface="Arial" panose="020B0604020202020204" pitchFamily="34" charset="0"/>
              </a:rPr>
              <a:t> </a:t>
            </a:r>
            <a:r>
              <a:rPr lang="en-US" sz="2499" spc="12" dirty="0" err="1" smtClean="0">
                <a:solidFill>
                  <a:srgbClr val="000000"/>
                </a:solidFill>
                <a:latin typeface="Arial" panose="020B0604020202020204" pitchFamily="34" charset="0"/>
                <a:cs typeface="Arial" panose="020B0604020202020204" pitchFamily="34" charset="0"/>
              </a:rPr>
              <a:t>hoàn</a:t>
            </a:r>
            <a:r>
              <a:rPr lang="en-US" sz="2499" spc="12" dirty="0" smtClean="0">
                <a:solidFill>
                  <a:srgbClr val="000000"/>
                </a:solidFill>
                <a:latin typeface="Arial" panose="020B0604020202020204" pitchFamily="34" charset="0"/>
                <a:cs typeface="Arial" panose="020B0604020202020204" pitchFamily="34" charset="0"/>
              </a:rPr>
              <a:t> </a:t>
            </a:r>
            <a:r>
              <a:rPr lang="en-US" sz="2499" spc="12" dirty="0" err="1">
                <a:solidFill>
                  <a:srgbClr val="000000"/>
                </a:solidFill>
                <a:latin typeface="Arial" panose="020B0604020202020204" pitchFamily="34" charset="0"/>
                <a:cs typeface="Arial" panose="020B0604020202020204" pitchFamily="34" charset="0"/>
              </a:rPr>
              <a:t>chỉnh</a:t>
            </a:r>
            <a:r>
              <a:rPr lang="en-US" sz="2499" spc="12" dirty="0">
                <a:solidFill>
                  <a:srgbClr val="000000"/>
                </a:solidFill>
                <a:latin typeface="Arial" panose="020B0604020202020204" pitchFamily="34" charset="0"/>
                <a:cs typeface="Arial" panose="020B0604020202020204" pitchFamily="34" charset="0"/>
              </a:rPr>
              <a:t>.</a:t>
            </a:r>
          </a:p>
        </p:txBody>
      </p:sp>
      <p:pic>
        <p:nvPicPr>
          <p:cNvPr id="2050" name="Picture 2" descr="Tìm Hiểu Tiếng Anh Là Gì: Định nghĩa và Cách dù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0683" y="3086100"/>
            <a:ext cx="6287118" cy="32850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10515600" y="3054531"/>
            <a:ext cx="5655162" cy="328501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323363" y="2247900"/>
            <a:ext cx="13411200" cy="649217"/>
          </a:xfrm>
          <a:prstGeom prst="rect">
            <a:avLst/>
          </a:prstGeom>
        </p:spPr>
        <p:txBody>
          <a:bodyPr wrap="square" lIns="0" tIns="0" rIns="0" bIns="0" rtlCol="0" anchor="t">
            <a:spAutoFit/>
          </a:bodyPr>
          <a:lstStyle/>
          <a:p>
            <a:pPr marL="0" lvl="0" indent="0" algn="ctr">
              <a:lnSpc>
                <a:spcPts val="4716"/>
              </a:lnSpc>
              <a:spcBef>
                <a:spcPct val="0"/>
              </a:spcBef>
            </a:pPr>
            <a:r>
              <a:rPr lang="vi-VN" sz="6000" b="1" spc="107" dirty="0">
                <a:solidFill>
                  <a:srgbClr val="191919"/>
                </a:solidFill>
              </a:rPr>
              <a:t>IV.</a:t>
            </a:r>
            <a:r>
              <a:rPr lang="en-US" sz="6000" b="1" spc="107" dirty="0">
                <a:solidFill>
                  <a:srgbClr val="191919"/>
                </a:solidFill>
              </a:rPr>
              <a:t>MỘT SỐ KẾT QUẢ ĐẠT ĐƯỢC</a:t>
            </a:r>
          </a:p>
        </p:txBody>
      </p:sp>
      <p:sp>
        <p:nvSpPr>
          <p:cNvPr id="3" name="AutoShape 3"/>
          <p:cNvSpPr/>
          <p:nvPr/>
        </p:nvSpPr>
        <p:spPr>
          <a:xfrm>
            <a:off x="-408731" y="1193142"/>
            <a:ext cx="18875389" cy="0"/>
          </a:xfrm>
          <a:prstGeom prst="line">
            <a:avLst/>
          </a:prstGeom>
          <a:ln w="9525" cap="flat">
            <a:solidFill>
              <a:srgbClr val="2C2C2C">
                <a:alpha val="29804"/>
              </a:srgbClr>
            </a:solidFill>
            <a:prstDash val="solid"/>
            <a:headEnd type="none" w="sm" len="sm"/>
            <a:tailEnd type="none" w="sm" len="sm"/>
          </a:ln>
        </p:spPr>
        <p:txBody>
          <a:bodyPr/>
          <a:lstStyle/>
          <a:p>
            <a:endParaRPr lang="en-US"/>
          </a:p>
        </p:txBody>
      </p:sp>
      <p:grpSp>
        <p:nvGrpSpPr>
          <p:cNvPr id="4" name="Group 4"/>
          <p:cNvGrpSpPr/>
          <p:nvPr/>
        </p:nvGrpSpPr>
        <p:grpSpPr>
          <a:xfrm>
            <a:off x="333652" y="166707"/>
            <a:ext cx="8586872" cy="861993"/>
            <a:chOff x="0" y="0"/>
            <a:chExt cx="11449163" cy="1149324"/>
          </a:xfrm>
        </p:grpSpPr>
        <p:sp>
          <p:nvSpPr>
            <p:cNvPr id="5" name="Freeform 5"/>
            <p:cNvSpPr/>
            <p:nvPr/>
          </p:nvSpPr>
          <p:spPr>
            <a:xfrm>
              <a:off x="0" y="0"/>
              <a:ext cx="1149324" cy="1149324"/>
            </a:xfrm>
            <a:custGeom>
              <a:avLst/>
              <a:gdLst/>
              <a:ahLst/>
              <a:cxnLst/>
              <a:rect l="l" t="t" r="r" b="b"/>
              <a:pathLst>
                <a:path w="1149324" h="1149324">
                  <a:moveTo>
                    <a:pt x="0" y="0"/>
                  </a:moveTo>
                  <a:lnTo>
                    <a:pt x="1149324" y="0"/>
                  </a:lnTo>
                  <a:lnTo>
                    <a:pt x="1149324" y="1149324"/>
                  </a:lnTo>
                  <a:lnTo>
                    <a:pt x="0" y="1149324"/>
                  </a:lnTo>
                  <a:lnTo>
                    <a:pt x="0" y="0"/>
                  </a:lnTo>
                  <a:close/>
                </a:path>
              </a:pathLst>
            </a:custGeom>
            <a:blipFill>
              <a:blip r:embed="rId3"/>
              <a:stretch>
                <a:fillRect/>
              </a:stretch>
            </a:blipFill>
          </p:spPr>
          <p:txBody>
            <a:bodyPr/>
            <a:lstStyle/>
            <a:p>
              <a:endParaRPr lang="en-US"/>
            </a:p>
          </p:txBody>
        </p:sp>
        <p:sp>
          <p:nvSpPr>
            <p:cNvPr id="6" name="TextBox 6"/>
            <p:cNvSpPr txBox="1"/>
            <p:nvPr/>
          </p:nvSpPr>
          <p:spPr>
            <a:xfrm>
              <a:off x="1487265" y="276324"/>
              <a:ext cx="9961898" cy="560240"/>
            </a:xfrm>
            <a:prstGeom prst="rect">
              <a:avLst/>
            </a:prstGeom>
          </p:spPr>
          <p:txBody>
            <a:bodyPr lIns="0" tIns="0" rIns="0" bIns="0" rtlCol="0" anchor="t">
              <a:spAutoFit/>
            </a:bodyPr>
            <a:lstStyle/>
            <a:p>
              <a:pPr algn="l">
                <a:lnSpc>
                  <a:spcPts val="3454"/>
                </a:lnSpc>
              </a:pPr>
              <a:r>
                <a:rPr lang="en-US" sz="2467">
                  <a:solidFill>
                    <a:srgbClr val="2C2C2C"/>
                  </a:solidFill>
                </a:rPr>
                <a:t>TRƯỜNG ĐẠI HỌC CÔNG NGHIỆP HÀ NỘI</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08731" y="1193142"/>
            <a:ext cx="18875389" cy="0"/>
          </a:xfrm>
          <a:prstGeom prst="line">
            <a:avLst/>
          </a:prstGeom>
          <a:ln w="9525" cap="flat">
            <a:solidFill>
              <a:srgbClr val="2C2C2C">
                <a:alpha val="29804"/>
              </a:srgbClr>
            </a:solidFill>
            <a:prstDash val="solid"/>
            <a:headEnd type="none" w="sm" len="sm"/>
            <a:tailEnd type="none" w="sm" len="sm"/>
          </a:ln>
        </p:spPr>
        <p:txBody>
          <a:bodyPr/>
          <a:lstStyle/>
          <a:p>
            <a:endParaRPr lang="en-US"/>
          </a:p>
        </p:txBody>
      </p:sp>
      <p:grpSp>
        <p:nvGrpSpPr>
          <p:cNvPr id="3" name="Group 3"/>
          <p:cNvGrpSpPr/>
          <p:nvPr/>
        </p:nvGrpSpPr>
        <p:grpSpPr>
          <a:xfrm>
            <a:off x="333652" y="166707"/>
            <a:ext cx="8586872" cy="861993"/>
            <a:chOff x="0" y="0"/>
            <a:chExt cx="11449163" cy="1149324"/>
          </a:xfrm>
        </p:grpSpPr>
        <p:sp>
          <p:nvSpPr>
            <p:cNvPr id="4" name="Freeform 4"/>
            <p:cNvSpPr/>
            <p:nvPr/>
          </p:nvSpPr>
          <p:spPr>
            <a:xfrm>
              <a:off x="0" y="0"/>
              <a:ext cx="1149324" cy="1149324"/>
            </a:xfrm>
            <a:custGeom>
              <a:avLst/>
              <a:gdLst/>
              <a:ahLst/>
              <a:cxnLst/>
              <a:rect l="l" t="t" r="r" b="b"/>
              <a:pathLst>
                <a:path w="1149324" h="1149324">
                  <a:moveTo>
                    <a:pt x="0" y="0"/>
                  </a:moveTo>
                  <a:lnTo>
                    <a:pt x="1149324" y="0"/>
                  </a:lnTo>
                  <a:lnTo>
                    <a:pt x="1149324" y="1149324"/>
                  </a:lnTo>
                  <a:lnTo>
                    <a:pt x="0" y="1149324"/>
                  </a:lnTo>
                  <a:lnTo>
                    <a:pt x="0" y="0"/>
                  </a:lnTo>
                  <a:close/>
                </a:path>
              </a:pathLst>
            </a:custGeom>
            <a:blipFill>
              <a:blip r:embed="rId2"/>
              <a:stretch>
                <a:fillRect/>
              </a:stretch>
            </a:blipFill>
          </p:spPr>
          <p:txBody>
            <a:bodyPr/>
            <a:lstStyle/>
            <a:p>
              <a:endParaRPr lang="en-US"/>
            </a:p>
          </p:txBody>
        </p:sp>
        <p:sp>
          <p:nvSpPr>
            <p:cNvPr id="5" name="TextBox 5"/>
            <p:cNvSpPr txBox="1"/>
            <p:nvPr/>
          </p:nvSpPr>
          <p:spPr>
            <a:xfrm>
              <a:off x="1487265" y="276324"/>
              <a:ext cx="9961898" cy="549050"/>
            </a:xfrm>
            <a:prstGeom prst="rect">
              <a:avLst/>
            </a:prstGeom>
          </p:spPr>
          <p:txBody>
            <a:bodyPr lIns="0" tIns="0" rIns="0" bIns="0" rtlCol="0" anchor="t">
              <a:spAutoFit/>
            </a:bodyPr>
            <a:lstStyle/>
            <a:p>
              <a:pPr algn="l">
                <a:lnSpc>
                  <a:spcPts val="3454"/>
                </a:lnSpc>
              </a:pPr>
              <a:r>
                <a:rPr lang="en-US" sz="2467">
                  <a:solidFill>
                    <a:srgbClr val="2C2C2C"/>
                  </a:solidFill>
                  <a:latin typeface="Muli Bold"/>
                </a:rPr>
                <a:t>TRƯỜNG ĐẠI HỌC CÔNG NGHIỆP HÀ NỘI</a:t>
              </a:r>
            </a:p>
          </p:txBody>
        </p:sp>
      </p:grpSp>
      <p:sp>
        <p:nvSpPr>
          <p:cNvPr id="6" name="Freeform 6"/>
          <p:cNvSpPr/>
          <p:nvPr/>
        </p:nvSpPr>
        <p:spPr>
          <a:xfrm>
            <a:off x="5432143" y="2803421"/>
            <a:ext cx="6610120" cy="4114800"/>
          </a:xfrm>
          <a:custGeom>
            <a:avLst/>
            <a:gdLst/>
            <a:ahLst/>
            <a:cxnLst/>
            <a:rect l="l" t="t" r="r" b="b"/>
            <a:pathLst>
              <a:path w="6610120" h="4114800">
                <a:moveTo>
                  <a:pt x="0" y="0"/>
                </a:moveTo>
                <a:lnTo>
                  <a:pt x="6610120" y="0"/>
                </a:lnTo>
                <a:lnTo>
                  <a:pt x="6610120" y="4114800"/>
                </a:lnTo>
                <a:lnTo>
                  <a:pt x="0" y="411480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txBody>
          <a:bodyPr/>
          <a:lstStyle/>
          <a:p>
            <a:endParaRPr lang="en-US"/>
          </a:p>
        </p:txBody>
      </p:sp>
      <p:pic>
        <p:nvPicPr>
          <p:cNvPr id="8" name="Picture 7">
            <a:extLst>
              <a:ext uri="{FF2B5EF4-FFF2-40B4-BE49-F238E27FC236}">
                <a16:creationId xmlns:a16="http://schemas.microsoft.com/office/drawing/2014/main" id="{98AEC9D0-85AD-BC4F-B7E8-5D524076A5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25600" y="6591300"/>
            <a:ext cx="3576320" cy="33528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204799" y="7097080"/>
            <a:ext cx="5881052" cy="6379839"/>
          </a:xfrm>
          <a:custGeom>
            <a:avLst/>
            <a:gdLst/>
            <a:ahLst/>
            <a:cxnLst/>
            <a:rect l="l" t="t" r="r" b="b"/>
            <a:pathLst>
              <a:path w="5881052" h="6379839">
                <a:moveTo>
                  <a:pt x="0" y="0"/>
                </a:moveTo>
                <a:lnTo>
                  <a:pt x="5881052" y="0"/>
                </a:lnTo>
                <a:lnTo>
                  <a:pt x="5881052" y="6379840"/>
                </a:lnTo>
                <a:lnTo>
                  <a:pt x="0" y="6379840"/>
                </a:lnTo>
                <a:lnTo>
                  <a:pt x="0" y="0"/>
                </a:lnTo>
                <a:close/>
              </a:path>
            </a:pathLst>
          </a:custGeom>
          <a:blipFill>
            <a:blip r:embed="rId2">
              <a:extLst>
                <a:ext uri="{96DAC541-7B7A-43D3-8B79-37D633B846F1}">
                  <asvg:svgBlip xmlns="" xmlns:asvg="http://schemas.microsoft.com/office/drawing/2016/SVG/main" r:embed="rId4"/>
                </a:ext>
              </a:extLst>
            </a:blip>
            <a:stretch>
              <a:fillRect/>
            </a:stretch>
          </a:blipFill>
        </p:spPr>
        <p:txBody>
          <a:bodyPr/>
          <a:lstStyle/>
          <a:p>
            <a:endParaRPr lang="en-US">
              <a:latin typeface="Arial" panose="020B0604020202020204" pitchFamily="34" charset="0"/>
              <a:cs typeface="Arial" panose="020B0604020202020204" pitchFamily="34" charset="0"/>
            </a:endParaRPr>
          </a:p>
        </p:txBody>
      </p:sp>
      <p:sp>
        <p:nvSpPr>
          <p:cNvPr id="4" name="Freeform 4"/>
          <p:cNvSpPr/>
          <p:nvPr/>
        </p:nvSpPr>
        <p:spPr>
          <a:xfrm>
            <a:off x="-546052" y="7097080"/>
            <a:ext cx="5979720" cy="5979720"/>
          </a:xfrm>
          <a:custGeom>
            <a:avLst/>
            <a:gdLst/>
            <a:ahLst/>
            <a:cxnLst/>
            <a:rect l="l" t="t" r="r" b="b"/>
            <a:pathLst>
              <a:path w="5979720" h="5979720">
                <a:moveTo>
                  <a:pt x="0" y="0"/>
                </a:moveTo>
                <a:lnTo>
                  <a:pt x="5979720" y="0"/>
                </a:lnTo>
                <a:lnTo>
                  <a:pt x="5979720" y="5979720"/>
                </a:lnTo>
                <a:lnTo>
                  <a:pt x="0" y="597972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txBody>
          <a:bodyPr/>
          <a:lstStyle/>
          <a:p>
            <a:endParaRPr lang="en-US">
              <a:latin typeface="Arial" panose="020B0604020202020204" pitchFamily="34" charset="0"/>
              <a:cs typeface="Arial" panose="020B0604020202020204" pitchFamily="34" charset="0"/>
            </a:endParaRPr>
          </a:p>
        </p:txBody>
      </p:sp>
      <p:grpSp>
        <p:nvGrpSpPr>
          <p:cNvPr id="5" name="Group 5"/>
          <p:cNvGrpSpPr/>
          <p:nvPr/>
        </p:nvGrpSpPr>
        <p:grpSpPr>
          <a:xfrm>
            <a:off x="9144000" y="1538673"/>
            <a:ext cx="7355802" cy="8301038"/>
            <a:chOff x="0" y="0"/>
            <a:chExt cx="9807736" cy="11068050"/>
          </a:xfrm>
        </p:grpSpPr>
        <p:grpSp>
          <p:nvGrpSpPr>
            <p:cNvPr id="6" name="Group 6"/>
            <p:cNvGrpSpPr/>
            <p:nvPr/>
          </p:nvGrpSpPr>
          <p:grpSpPr>
            <a:xfrm>
              <a:off x="0" y="0"/>
              <a:ext cx="9807736" cy="1714500"/>
              <a:chOff x="0" y="0"/>
              <a:chExt cx="1780369" cy="311228"/>
            </a:xfrm>
          </p:grpSpPr>
          <p:sp>
            <p:nvSpPr>
              <p:cNvPr id="7" name="Freeform 7"/>
              <p:cNvSpPr/>
              <p:nvPr/>
            </p:nvSpPr>
            <p:spPr>
              <a:xfrm>
                <a:off x="0" y="0"/>
                <a:ext cx="1780369" cy="311228"/>
              </a:xfrm>
              <a:custGeom>
                <a:avLst/>
                <a:gdLst/>
                <a:ahLst/>
                <a:cxnLst/>
                <a:rect l="l" t="t" r="r" b="b"/>
                <a:pathLst>
                  <a:path w="1780369" h="311228">
                    <a:moveTo>
                      <a:pt x="31575" y="0"/>
                    </a:moveTo>
                    <a:lnTo>
                      <a:pt x="1748794" y="0"/>
                    </a:lnTo>
                    <a:cubicBezTo>
                      <a:pt x="1766232" y="0"/>
                      <a:pt x="1780369" y="14136"/>
                      <a:pt x="1780369" y="31575"/>
                    </a:cubicBezTo>
                    <a:lnTo>
                      <a:pt x="1780369" y="279653"/>
                    </a:lnTo>
                    <a:cubicBezTo>
                      <a:pt x="1780369" y="297092"/>
                      <a:pt x="1766232" y="311228"/>
                      <a:pt x="1748794" y="311228"/>
                    </a:cubicBezTo>
                    <a:lnTo>
                      <a:pt x="31575" y="311228"/>
                    </a:lnTo>
                    <a:cubicBezTo>
                      <a:pt x="14136" y="311228"/>
                      <a:pt x="0" y="297092"/>
                      <a:pt x="0" y="279653"/>
                    </a:cubicBezTo>
                    <a:lnTo>
                      <a:pt x="0" y="31575"/>
                    </a:lnTo>
                    <a:cubicBezTo>
                      <a:pt x="0" y="14136"/>
                      <a:pt x="14136" y="0"/>
                      <a:pt x="31575" y="0"/>
                    </a:cubicBezTo>
                    <a:close/>
                  </a:path>
                </a:pathLst>
              </a:custGeom>
              <a:solidFill>
                <a:srgbClr val="DAB8FF"/>
              </a:solidFill>
            </p:spPr>
            <p:txBody>
              <a:bodyPr/>
              <a:lstStyle/>
              <a:p>
                <a:endParaRPr lang="en-US">
                  <a:latin typeface="Arial" panose="020B0604020202020204" pitchFamily="34" charset="0"/>
                  <a:cs typeface="Arial" panose="020B0604020202020204" pitchFamily="34" charset="0"/>
                </a:endParaRPr>
              </a:p>
            </p:txBody>
          </p:sp>
          <p:sp>
            <p:nvSpPr>
              <p:cNvPr id="8" name="TextBox 8"/>
              <p:cNvSpPr txBox="1"/>
              <p:nvPr/>
            </p:nvSpPr>
            <p:spPr>
              <a:xfrm>
                <a:off x="0" y="-76200"/>
                <a:ext cx="1780369" cy="387428"/>
              </a:xfrm>
              <a:prstGeom prst="rect">
                <a:avLst/>
              </a:prstGeom>
            </p:spPr>
            <p:txBody>
              <a:bodyPr lIns="50800" tIns="50800" rIns="50800" bIns="50800" rtlCol="0" anchor="ctr"/>
              <a:lstStyle/>
              <a:p>
                <a:pPr algn="ctr">
                  <a:lnSpc>
                    <a:spcPts val="4480"/>
                  </a:lnSpc>
                </a:pPr>
                <a:r>
                  <a:rPr lang="en-US" sz="3200" dirty="0">
                    <a:solidFill>
                      <a:srgbClr val="000000"/>
                    </a:solidFill>
                    <a:latin typeface="Arial" panose="020B0604020202020204" pitchFamily="34" charset="0"/>
                    <a:cs typeface="Arial" panose="020B0604020202020204" pitchFamily="34" charset="0"/>
                  </a:rPr>
                  <a:t>I. </a:t>
                </a:r>
                <a:r>
                  <a:rPr lang="en-US" sz="3200" dirty="0" err="1">
                    <a:solidFill>
                      <a:srgbClr val="000000"/>
                    </a:solidFill>
                    <a:latin typeface="Arial" panose="020B0604020202020204" pitchFamily="34" charset="0"/>
                    <a:cs typeface="Arial" panose="020B0604020202020204" pitchFamily="34" charset="0"/>
                  </a:rPr>
                  <a:t>Tổng</a:t>
                </a:r>
                <a:r>
                  <a:rPr lang="en-US" sz="3200" dirty="0">
                    <a:solidFill>
                      <a:srgbClr val="000000"/>
                    </a:solidFill>
                    <a:latin typeface="Arial" panose="020B0604020202020204" pitchFamily="34" charset="0"/>
                    <a:cs typeface="Arial" panose="020B0604020202020204" pitchFamily="34" charset="0"/>
                  </a:rPr>
                  <a:t> </a:t>
                </a:r>
                <a:r>
                  <a:rPr lang="en-US" sz="3200" dirty="0" err="1">
                    <a:solidFill>
                      <a:srgbClr val="000000"/>
                    </a:solidFill>
                    <a:latin typeface="Arial" panose="020B0604020202020204" pitchFamily="34" charset="0"/>
                    <a:cs typeface="Arial" panose="020B0604020202020204" pitchFamily="34" charset="0"/>
                  </a:rPr>
                  <a:t>quan</a:t>
                </a:r>
                <a:r>
                  <a:rPr lang="en-US" sz="3200" dirty="0">
                    <a:solidFill>
                      <a:srgbClr val="000000"/>
                    </a:solidFill>
                    <a:latin typeface="Arial" panose="020B0604020202020204" pitchFamily="34" charset="0"/>
                    <a:cs typeface="Arial" panose="020B0604020202020204" pitchFamily="34" charset="0"/>
                  </a:rPr>
                  <a:t> </a:t>
                </a:r>
                <a:r>
                  <a:rPr lang="en-US" sz="3200" dirty="0" err="1">
                    <a:solidFill>
                      <a:srgbClr val="000000"/>
                    </a:solidFill>
                    <a:latin typeface="Arial" panose="020B0604020202020204" pitchFamily="34" charset="0"/>
                    <a:cs typeface="Arial" panose="020B0604020202020204" pitchFamily="34" charset="0"/>
                  </a:rPr>
                  <a:t>đề</a:t>
                </a:r>
                <a:r>
                  <a:rPr lang="en-US" sz="3200" dirty="0">
                    <a:solidFill>
                      <a:srgbClr val="000000"/>
                    </a:solidFill>
                    <a:latin typeface="Arial" panose="020B0604020202020204" pitchFamily="34" charset="0"/>
                    <a:cs typeface="Arial" panose="020B0604020202020204" pitchFamily="34" charset="0"/>
                  </a:rPr>
                  <a:t> </a:t>
                </a:r>
                <a:r>
                  <a:rPr lang="en-US" sz="3200" dirty="0" err="1">
                    <a:solidFill>
                      <a:srgbClr val="000000"/>
                    </a:solidFill>
                    <a:latin typeface="Arial" panose="020B0604020202020204" pitchFamily="34" charset="0"/>
                    <a:cs typeface="Arial" panose="020B0604020202020204" pitchFamily="34" charset="0"/>
                  </a:rPr>
                  <a:t>tài</a:t>
                </a:r>
                <a:endParaRPr lang="en-US" sz="3200" dirty="0">
                  <a:solidFill>
                    <a:srgbClr val="000000"/>
                  </a:solidFill>
                  <a:latin typeface="Arial" panose="020B0604020202020204" pitchFamily="34" charset="0"/>
                  <a:cs typeface="Arial" panose="020B0604020202020204" pitchFamily="34" charset="0"/>
                </a:endParaRPr>
              </a:p>
            </p:txBody>
          </p:sp>
        </p:grpSp>
        <p:sp>
          <p:nvSpPr>
            <p:cNvPr id="9" name="AutoShape 9"/>
            <p:cNvSpPr/>
            <p:nvPr/>
          </p:nvSpPr>
          <p:spPr>
            <a:xfrm>
              <a:off x="4903868" y="1714500"/>
              <a:ext cx="0" cy="1403350"/>
            </a:xfrm>
            <a:prstGeom prst="line">
              <a:avLst/>
            </a:prstGeom>
            <a:ln w="50800" cap="flat">
              <a:solidFill>
                <a:srgbClr val="000000"/>
              </a:solidFill>
              <a:prstDash val="sysDash"/>
              <a:headEnd type="none" w="sm" len="sm"/>
              <a:tailEnd type="none" w="sm" len="sm"/>
            </a:ln>
          </p:spPr>
          <p:txBody>
            <a:bodyPr/>
            <a:lstStyle/>
            <a:p>
              <a:endParaRPr lang="en-US">
                <a:latin typeface="Arial" panose="020B0604020202020204" pitchFamily="34" charset="0"/>
                <a:cs typeface="Arial" panose="020B0604020202020204" pitchFamily="34" charset="0"/>
              </a:endParaRPr>
            </a:p>
          </p:txBody>
        </p:sp>
        <p:grpSp>
          <p:nvGrpSpPr>
            <p:cNvPr id="10" name="Group 10"/>
            <p:cNvGrpSpPr/>
            <p:nvPr/>
          </p:nvGrpSpPr>
          <p:grpSpPr>
            <a:xfrm>
              <a:off x="0" y="2698078"/>
              <a:ext cx="9807736" cy="2134272"/>
              <a:chOff x="0" y="-76200"/>
              <a:chExt cx="1780369" cy="387428"/>
            </a:xfrm>
          </p:grpSpPr>
          <p:sp>
            <p:nvSpPr>
              <p:cNvPr id="11" name="Freeform 11"/>
              <p:cNvSpPr/>
              <p:nvPr/>
            </p:nvSpPr>
            <p:spPr>
              <a:xfrm>
                <a:off x="0" y="0"/>
                <a:ext cx="1780369" cy="311228"/>
              </a:xfrm>
              <a:custGeom>
                <a:avLst/>
                <a:gdLst/>
                <a:ahLst/>
                <a:cxnLst/>
                <a:rect l="l" t="t" r="r" b="b"/>
                <a:pathLst>
                  <a:path w="1780369" h="311228">
                    <a:moveTo>
                      <a:pt x="31575" y="0"/>
                    </a:moveTo>
                    <a:lnTo>
                      <a:pt x="1748794" y="0"/>
                    </a:lnTo>
                    <a:cubicBezTo>
                      <a:pt x="1766232" y="0"/>
                      <a:pt x="1780369" y="14136"/>
                      <a:pt x="1780369" y="31575"/>
                    </a:cubicBezTo>
                    <a:lnTo>
                      <a:pt x="1780369" y="279653"/>
                    </a:lnTo>
                    <a:cubicBezTo>
                      <a:pt x="1780369" y="297092"/>
                      <a:pt x="1766232" y="311228"/>
                      <a:pt x="1748794" y="311228"/>
                    </a:cubicBezTo>
                    <a:lnTo>
                      <a:pt x="31575" y="311228"/>
                    </a:lnTo>
                    <a:cubicBezTo>
                      <a:pt x="14136" y="311228"/>
                      <a:pt x="0" y="297092"/>
                      <a:pt x="0" y="279653"/>
                    </a:cubicBezTo>
                    <a:lnTo>
                      <a:pt x="0" y="31575"/>
                    </a:lnTo>
                    <a:cubicBezTo>
                      <a:pt x="0" y="14136"/>
                      <a:pt x="14136" y="0"/>
                      <a:pt x="31575" y="0"/>
                    </a:cubicBezTo>
                    <a:close/>
                  </a:path>
                </a:pathLst>
              </a:custGeom>
              <a:solidFill>
                <a:srgbClr val="DAB8FF"/>
              </a:solidFill>
            </p:spPr>
            <p:txBody>
              <a:bodyPr/>
              <a:lstStyle/>
              <a:p>
                <a:endParaRPr lang="en-US" dirty="0">
                  <a:latin typeface="Arial" panose="020B0604020202020204" pitchFamily="34" charset="0"/>
                  <a:cs typeface="Arial" panose="020B0604020202020204" pitchFamily="34" charset="0"/>
                </a:endParaRPr>
              </a:p>
            </p:txBody>
          </p:sp>
          <p:sp>
            <p:nvSpPr>
              <p:cNvPr id="12" name="TextBox 12"/>
              <p:cNvSpPr txBox="1"/>
              <p:nvPr/>
            </p:nvSpPr>
            <p:spPr>
              <a:xfrm>
                <a:off x="0" y="-76200"/>
                <a:ext cx="1780369" cy="387428"/>
              </a:xfrm>
              <a:prstGeom prst="rect">
                <a:avLst/>
              </a:prstGeom>
            </p:spPr>
            <p:txBody>
              <a:bodyPr lIns="50800" tIns="50800" rIns="50800" bIns="50800" rtlCol="0" anchor="ctr"/>
              <a:lstStyle/>
              <a:p>
                <a:pPr algn="ctr">
                  <a:lnSpc>
                    <a:spcPts val="4480"/>
                  </a:lnSpc>
                </a:pPr>
                <a:r>
                  <a:rPr lang="en-US" sz="3200" dirty="0">
                    <a:solidFill>
                      <a:srgbClr val="000000"/>
                    </a:solidFill>
                    <a:latin typeface="Arial" panose="020B0604020202020204" pitchFamily="34" charset="0"/>
                    <a:cs typeface="Arial" panose="020B0604020202020204" pitchFamily="34" charset="0"/>
                  </a:rPr>
                  <a:t>II. </a:t>
                </a:r>
                <a:r>
                  <a:rPr lang="en-US" sz="3200" dirty="0" err="1">
                    <a:solidFill>
                      <a:srgbClr val="000000"/>
                    </a:solidFill>
                    <a:latin typeface="Arial" panose="020B0604020202020204" pitchFamily="34" charset="0"/>
                    <a:cs typeface="Arial" panose="020B0604020202020204" pitchFamily="34" charset="0"/>
                  </a:rPr>
                  <a:t>Phân</a:t>
                </a:r>
                <a:r>
                  <a:rPr lang="en-US" sz="3200" dirty="0">
                    <a:solidFill>
                      <a:srgbClr val="000000"/>
                    </a:solidFill>
                    <a:latin typeface="Arial" panose="020B0604020202020204" pitchFamily="34" charset="0"/>
                    <a:cs typeface="Arial" panose="020B0604020202020204" pitchFamily="34" charset="0"/>
                  </a:rPr>
                  <a:t> </a:t>
                </a:r>
                <a:r>
                  <a:rPr lang="en-US" sz="3200" dirty="0" err="1">
                    <a:solidFill>
                      <a:srgbClr val="000000"/>
                    </a:solidFill>
                    <a:latin typeface="Arial" panose="020B0604020202020204" pitchFamily="34" charset="0"/>
                    <a:cs typeface="Arial" panose="020B0604020202020204" pitchFamily="34" charset="0"/>
                  </a:rPr>
                  <a:t>tích</a:t>
                </a:r>
                <a:r>
                  <a:rPr lang="en-US" sz="3200" dirty="0">
                    <a:solidFill>
                      <a:srgbClr val="000000"/>
                    </a:solidFill>
                    <a:latin typeface="Arial" panose="020B0604020202020204" pitchFamily="34" charset="0"/>
                    <a:cs typeface="Arial" panose="020B0604020202020204" pitchFamily="34" charset="0"/>
                  </a:rPr>
                  <a:t> </a:t>
                </a:r>
                <a:r>
                  <a:rPr lang="en-US" sz="3200" dirty="0" err="1">
                    <a:solidFill>
                      <a:srgbClr val="000000"/>
                    </a:solidFill>
                    <a:latin typeface="Arial" panose="020B0604020202020204" pitchFamily="34" charset="0"/>
                    <a:cs typeface="Arial" panose="020B0604020202020204" pitchFamily="34" charset="0"/>
                  </a:rPr>
                  <a:t>thiết</a:t>
                </a:r>
                <a:r>
                  <a:rPr lang="en-US" sz="3200" dirty="0">
                    <a:solidFill>
                      <a:srgbClr val="000000"/>
                    </a:solidFill>
                    <a:latin typeface="Arial" panose="020B0604020202020204" pitchFamily="34" charset="0"/>
                    <a:cs typeface="Arial" panose="020B0604020202020204" pitchFamily="34" charset="0"/>
                  </a:rPr>
                  <a:t> </a:t>
                </a:r>
                <a:r>
                  <a:rPr lang="en-US" sz="3200" dirty="0" err="1">
                    <a:solidFill>
                      <a:srgbClr val="000000"/>
                    </a:solidFill>
                    <a:latin typeface="Arial" panose="020B0604020202020204" pitchFamily="34" charset="0"/>
                    <a:cs typeface="Arial" panose="020B0604020202020204" pitchFamily="34" charset="0"/>
                  </a:rPr>
                  <a:t>kế</a:t>
                </a:r>
                <a:r>
                  <a:rPr lang="en-US" sz="3200" dirty="0">
                    <a:solidFill>
                      <a:srgbClr val="000000"/>
                    </a:solidFill>
                    <a:latin typeface="Arial" panose="020B0604020202020204" pitchFamily="34" charset="0"/>
                    <a:cs typeface="Arial" panose="020B0604020202020204" pitchFamily="34" charset="0"/>
                  </a:rPr>
                  <a:t> </a:t>
                </a:r>
                <a:r>
                  <a:rPr lang="en-US" sz="3200" dirty="0" err="1">
                    <a:solidFill>
                      <a:srgbClr val="000000"/>
                    </a:solidFill>
                    <a:latin typeface="Arial" panose="020B0604020202020204" pitchFamily="34" charset="0"/>
                    <a:cs typeface="Arial" panose="020B0604020202020204" pitchFamily="34" charset="0"/>
                  </a:rPr>
                  <a:t>hệ</a:t>
                </a:r>
                <a:r>
                  <a:rPr lang="en-US" sz="3200" dirty="0">
                    <a:solidFill>
                      <a:srgbClr val="000000"/>
                    </a:solidFill>
                    <a:latin typeface="Arial" panose="020B0604020202020204" pitchFamily="34" charset="0"/>
                    <a:cs typeface="Arial" panose="020B0604020202020204" pitchFamily="34" charset="0"/>
                  </a:rPr>
                  <a:t> </a:t>
                </a:r>
                <a:r>
                  <a:rPr lang="en-US" sz="3200" dirty="0" err="1">
                    <a:solidFill>
                      <a:srgbClr val="000000"/>
                    </a:solidFill>
                    <a:latin typeface="Arial" panose="020B0604020202020204" pitchFamily="34" charset="0"/>
                    <a:cs typeface="Arial" panose="020B0604020202020204" pitchFamily="34" charset="0"/>
                  </a:rPr>
                  <a:t>thống</a:t>
                </a:r>
                <a:endParaRPr lang="en-US" sz="3200" dirty="0">
                  <a:solidFill>
                    <a:srgbClr val="000000"/>
                  </a:solidFill>
                  <a:latin typeface="Arial" panose="020B0604020202020204" pitchFamily="34" charset="0"/>
                  <a:cs typeface="Arial" panose="020B0604020202020204" pitchFamily="34" charset="0"/>
                </a:endParaRPr>
              </a:p>
            </p:txBody>
          </p:sp>
        </p:grpSp>
        <p:sp>
          <p:nvSpPr>
            <p:cNvPr id="13" name="AutoShape 13"/>
            <p:cNvSpPr/>
            <p:nvPr/>
          </p:nvSpPr>
          <p:spPr>
            <a:xfrm>
              <a:off x="4903868" y="4832350"/>
              <a:ext cx="0" cy="1403350"/>
            </a:xfrm>
            <a:prstGeom prst="line">
              <a:avLst/>
            </a:prstGeom>
            <a:ln w="50800" cap="flat">
              <a:solidFill>
                <a:srgbClr val="000000"/>
              </a:solidFill>
              <a:prstDash val="sysDash"/>
              <a:headEnd type="none" w="sm" len="sm"/>
              <a:tailEnd type="none" w="sm" len="sm"/>
            </a:ln>
          </p:spPr>
          <p:txBody>
            <a:bodyPr/>
            <a:lstStyle/>
            <a:p>
              <a:endParaRPr lang="en-US">
                <a:latin typeface="Arial" panose="020B0604020202020204" pitchFamily="34" charset="0"/>
                <a:cs typeface="Arial" panose="020B0604020202020204" pitchFamily="34" charset="0"/>
              </a:endParaRPr>
            </a:p>
          </p:txBody>
        </p:sp>
        <p:grpSp>
          <p:nvGrpSpPr>
            <p:cNvPr id="14" name="Group 14"/>
            <p:cNvGrpSpPr/>
            <p:nvPr/>
          </p:nvGrpSpPr>
          <p:grpSpPr>
            <a:xfrm>
              <a:off x="0" y="6235700"/>
              <a:ext cx="9807736" cy="1714500"/>
              <a:chOff x="0" y="0"/>
              <a:chExt cx="1780369" cy="311228"/>
            </a:xfrm>
          </p:grpSpPr>
          <p:sp>
            <p:nvSpPr>
              <p:cNvPr id="15" name="Freeform 15"/>
              <p:cNvSpPr/>
              <p:nvPr/>
            </p:nvSpPr>
            <p:spPr>
              <a:xfrm>
                <a:off x="0" y="0"/>
                <a:ext cx="1780369" cy="311228"/>
              </a:xfrm>
              <a:custGeom>
                <a:avLst/>
                <a:gdLst/>
                <a:ahLst/>
                <a:cxnLst/>
                <a:rect l="l" t="t" r="r" b="b"/>
                <a:pathLst>
                  <a:path w="1780369" h="311228">
                    <a:moveTo>
                      <a:pt x="31575" y="0"/>
                    </a:moveTo>
                    <a:lnTo>
                      <a:pt x="1748794" y="0"/>
                    </a:lnTo>
                    <a:cubicBezTo>
                      <a:pt x="1766232" y="0"/>
                      <a:pt x="1780369" y="14136"/>
                      <a:pt x="1780369" y="31575"/>
                    </a:cubicBezTo>
                    <a:lnTo>
                      <a:pt x="1780369" y="279653"/>
                    </a:lnTo>
                    <a:cubicBezTo>
                      <a:pt x="1780369" y="297092"/>
                      <a:pt x="1766232" y="311228"/>
                      <a:pt x="1748794" y="311228"/>
                    </a:cubicBezTo>
                    <a:lnTo>
                      <a:pt x="31575" y="311228"/>
                    </a:lnTo>
                    <a:cubicBezTo>
                      <a:pt x="14136" y="311228"/>
                      <a:pt x="0" y="297092"/>
                      <a:pt x="0" y="279653"/>
                    </a:cubicBezTo>
                    <a:lnTo>
                      <a:pt x="0" y="31575"/>
                    </a:lnTo>
                    <a:cubicBezTo>
                      <a:pt x="0" y="14136"/>
                      <a:pt x="14136" y="0"/>
                      <a:pt x="31575" y="0"/>
                    </a:cubicBezTo>
                    <a:close/>
                  </a:path>
                </a:pathLst>
              </a:custGeom>
              <a:solidFill>
                <a:srgbClr val="DAB8FF"/>
              </a:solidFill>
            </p:spPr>
            <p:txBody>
              <a:bodyPr/>
              <a:lstStyle/>
              <a:p>
                <a:endParaRPr lang="en-US" dirty="0">
                  <a:latin typeface="Arial" panose="020B0604020202020204" pitchFamily="34" charset="0"/>
                  <a:cs typeface="Arial" panose="020B0604020202020204" pitchFamily="34" charset="0"/>
                </a:endParaRPr>
              </a:p>
            </p:txBody>
          </p:sp>
          <p:sp>
            <p:nvSpPr>
              <p:cNvPr id="16" name="TextBox 16"/>
              <p:cNvSpPr txBox="1"/>
              <p:nvPr/>
            </p:nvSpPr>
            <p:spPr>
              <a:xfrm>
                <a:off x="0" y="-76200"/>
                <a:ext cx="1780369" cy="387428"/>
              </a:xfrm>
              <a:prstGeom prst="rect">
                <a:avLst/>
              </a:prstGeom>
            </p:spPr>
            <p:txBody>
              <a:bodyPr lIns="50800" tIns="50800" rIns="50800" bIns="50800" rtlCol="0" anchor="ctr"/>
              <a:lstStyle/>
              <a:p>
                <a:pPr algn="ctr">
                  <a:lnSpc>
                    <a:spcPts val="4480"/>
                  </a:lnSpc>
                </a:pPr>
                <a:r>
                  <a:rPr lang="en-US" sz="3200" dirty="0">
                    <a:solidFill>
                      <a:srgbClr val="000000"/>
                    </a:solidFill>
                    <a:latin typeface="Arial" panose="020B0604020202020204" pitchFamily="34" charset="0"/>
                    <a:cs typeface="Arial" panose="020B0604020202020204" pitchFamily="34" charset="0"/>
                  </a:rPr>
                  <a:t>III. </a:t>
                </a:r>
                <a:r>
                  <a:rPr lang="en-US" sz="3200" dirty="0" err="1">
                    <a:solidFill>
                      <a:srgbClr val="000000"/>
                    </a:solidFill>
                    <a:latin typeface="Arial" panose="020B0604020202020204" pitchFamily="34" charset="0"/>
                    <a:cs typeface="Arial" panose="020B0604020202020204" pitchFamily="34" charset="0"/>
                  </a:rPr>
                  <a:t>Kết</a:t>
                </a:r>
                <a:r>
                  <a:rPr lang="en-US" sz="3200" dirty="0">
                    <a:solidFill>
                      <a:srgbClr val="000000"/>
                    </a:solidFill>
                    <a:latin typeface="Arial" panose="020B0604020202020204" pitchFamily="34" charset="0"/>
                    <a:cs typeface="Arial" panose="020B0604020202020204" pitchFamily="34" charset="0"/>
                  </a:rPr>
                  <a:t> </a:t>
                </a:r>
                <a:r>
                  <a:rPr lang="en-US" sz="3200" dirty="0" err="1">
                    <a:solidFill>
                      <a:srgbClr val="000000"/>
                    </a:solidFill>
                    <a:latin typeface="Arial" panose="020B0604020202020204" pitchFamily="34" charset="0"/>
                    <a:cs typeface="Arial" panose="020B0604020202020204" pitchFamily="34" charset="0"/>
                  </a:rPr>
                  <a:t>luận</a:t>
                </a:r>
                <a:endParaRPr lang="en-US" sz="3200" dirty="0">
                  <a:solidFill>
                    <a:srgbClr val="000000"/>
                  </a:solidFill>
                  <a:latin typeface="Arial" panose="020B0604020202020204" pitchFamily="34" charset="0"/>
                  <a:cs typeface="Arial" panose="020B0604020202020204" pitchFamily="34" charset="0"/>
                </a:endParaRPr>
              </a:p>
            </p:txBody>
          </p:sp>
        </p:grpSp>
        <p:sp>
          <p:nvSpPr>
            <p:cNvPr id="17" name="AutoShape 17"/>
            <p:cNvSpPr/>
            <p:nvPr/>
          </p:nvSpPr>
          <p:spPr>
            <a:xfrm>
              <a:off x="4903868" y="7950200"/>
              <a:ext cx="0" cy="1403350"/>
            </a:xfrm>
            <a:prstGeom prst="line">
              <a:avLst/>
            </a:prstGeom>
            <a:ln w="50800" cap="flat">
              <a:solidFill>
                <a:srgbClr val="000000"/>
              </a:solidFill>
              <a:prstDash val="sysDash"/>
              <a:headEnd type="none" w="sm" len="sm"/>
              <a:tailEnd type="none" w="sm" len="sm"/>
            </a:ln>
          </p:spPr>
          <p:txBody>
            <a:bodyPr/>
            <a:lstStyle/>
            <a:p>
              <a:endParaRPr lang="en-US">
                <a:latin typeface="Arial" panose="020B0604020202020204" pitchFamily="34" charset="0"/>
                <a:cs typeface="Arial" panose="020B0604020202020204" pitchFamily="34" charset="0"/>
              </a:endParaRPr>
            </a:p>
          </p:txBody>
        </p:sp>
        <p:grpSp>
          <p:nvGrpSpPr>
            <p:cNvPr id="18" name="Group 18"/>
            <p:cNvGrpSpPr/>
            <p:nvPr/>
          </p:nvGrpSpPr>
          <p:grpSpPr>
            <a:xfrm>
              <a:off x="0" y="9353550"/>
              <a:ext cx="9807736" cy="1714500"/>
              <a:chOff x="0" y="0"/>
              <a:chExt cx="1780369" cy="311228"/>
            </a:xfrm>
          </p:grpSpPr>
          <p:sp>
            <p:nvSpPr>
              <p:cNvPr id="19" name="Freeform 19"/>
              <p:cNvSpPr/>
              <p:nvPr/>
            </p:nvSpPr>
            <p:spPr>
              <a:xfrm>
                <a:off x="0" y="0"/>
                <a:ext cx="1780369" cy="311228"/>
              </a:xfrm>
              <a:custGeom>
                <a:avLst/>
                <a:gdLst/>
                <a:ahLst/>
                <a:cxnLst/>
                <a:rect l="l" t="t" r="r" b="b"/>
                <a:pathLst>
                  <a:path w="1780369" h="311228">
                    <a:moveTo>
                      <a:pt x="31575" y="0"/>
                    </a:moveTo>
                    <a:lnTo>
                      <a:pt x="1748794" y="0"/>
                    </a:lnTo>
                    <a:cubicBezTo>
                      <a:pt x="1766232" y="0"/>
                      <a:pt x="1780369" y="14136"/>
                      <a:pt x="1780369" y="31575"/>
                    </a:cubicBezTo>
                    <a:lnTo>
                      <a:pt x="1780369" y="279653"/>
                    </a:lnTo>
                    <a:cubicBezTo>
                      <a:pt x="1780369" y="297092"/>
                      <a:pt x="1766232" y="311228"/>
                      <a:pt x="1748794" y="311228"/>
                    </a:cubicBezTo>
                    <a:lnTo>
                      <a:pt x="31575" y="311228"/>
                    </a:lnTo>
                    <a:cubicBezTo>
                      <a:pt x="14136" y="311228"/>
                      <a:pt x="0" y="297092"/>
                      <a:pt x="0" y="279653"/>
                    </a:cubicBezTo>
                    <a:lnTo>
                      <a:pt x="0" y="31575"/>
                    </a:lnTo>
                    <a:cubicBezTo>
                      <a:pt x="0" y="14136"/>
                      <a:pt x="14136" y="0"/>
                      <a:pt x="31575" y="0"/>
                    </a:cubicBezTo>
                    <a:close/>
                  </a:path>
                </a:pathLst>
              </a:custGeom>
              <a:solidFill>
                <a:srgbClr val="DAB8FF"/>
              </a:solidFill>
            </p:spPr>
            <p:txBody>
              <a:bodyPr/>
              <a:lstStyle/>
              <a:p>
                <a:endParaRPr lang="en-US">
                  <a:latin typeface="Arial" panose="020B0604020202020204" pitchFamily="34" charset="0"/>
                  <a:cs typeface="Arial" panose="020B0604020202020204" pitchFamily="34" charset="0"/>
                </a:endParaRPr>
              </a:p>
            </p:txBody>
          </p:sp>
          <p:sp>
            <p:nvSpPr>
              <p:cNvPr id="20" name="TextBox 20"/>
              <p:cNvSpPr txBox="1"/>
              <p:nvPr/>
            </p:nvSpPr>
            <p:spPr>
              <a:xfrm>
                <a:off x="0" y="-76200"/>
                <a:ext cx="1780369" cy="387428"/>
              </a:xfrm>
              <a:prstGeom prst="rect">
                <a:avLst/>
              </a:prstGeom>
            </p:spPr>
            <p:txBody>
              <a:bodyPr lIns="50800" tIns="50800" rIns="50800" bIns="50800" rtlCol="0" anchor="ctr"/>
              <a:lstStyle/>
              <a:p>
                <a:pPr algn="ctr">
                  <a:lnSpc>
                    <a:spcPts val="4480"/>
                  </a:lnSpc>
                </a:pPr>
                <a:r>
                  <a:rPr lang="en-US" sz="3200" dirty="0">
                    <a:solidFill>
                      <a:srgbClr val="000000"/>
                    </a:solidFill>
                    <a:latin typeface="Arial" panose="020B0604020202020204" pitchFamily="34" charset="0"/>
                    <a:cs typeface="Arial" panose="020B0604020202020204" pitchFamily="34" charset="0"/>
                  </a:rPr>
                  <a:t>IV. </a:t>
                </a:r>
                <a:r>
                  <a:rPr lang="en-US" sz="3200" dirty="0" err="1">
                    <a:solidFill>
                      <a:srgbClr val="000000"/>
                    </a:solidFill>
                    <a:latin typeface="Arial" panose="020B0604020202020204" pitchFamily="34" charset="0"/>
                    <a:cs typeface="Arial" panose="020B0604020202020204" pitchFamily="34" charset="0"/>
                  </a:rPr>
                  <a:t>Một</a:t>
                </a:r>
                <a:r>
                  <a:rPr lang="en-US" sz="3200" dirty="0">
                    <a:solidFill>
                      <a:srgbClr val="000000"/>
                    </a:solidFill>
                    <a:latin typeface="Arial" panose="020B0604020202020204" pitchFamily="34" charset="0"/>
                    <a:cs typeface="Arial" panose="020B0604020202020204" pitchFamily="34" charset="0"/>
                  </a:rPr>
                  <a:t> </a:t>
                </a:r>
                <a:r>
                  <a:rPr lang="en-US" sz="3200" dirty="0" err="1">
                    <a:solidFill>
                      <a:srgbClr val="000000"/>
                    </a:solidFill>
                    <a:latin typeface="Arial" panose="020B0604020202020204" pitchFamily="34" charset="0"/>
                    <a:cs typeface="Arial" panose="020B0604020202020204" pitchFamily="34" charset="0"/>
                  </a:rPr>
                  <a:t>số</a:t>
                </a:r>
                <a:r>
                  <a:rPr lang="en-US" sz="3200" dirty="0">
                    <a:solidFill>
                      <a:srgbClr val="000000"/>
                    </a:solidFill>
                    <a:latin typeface="Arial" panose="020B0604020202020204" pitchFamily="34" charset="0"/>
                    <a:cs typeface="Arial" panose="020B0604020202020204" pitchFamily="34" charset="0"/>
                  </a:rPr>
                  <a:t> </a:t>
                </a:r>
                <a:r>
                  <a:rPr lang="en-US" sz="3200" dirty="0" err="1">
                    <a:solidFill>
                      <a:srgbClr val="000000"/>
                    </a:solidFill>
                    <a:latin typeface="Arial" panose="020B0604020202020204" pitchFamily="34" charset="0"/>
                    <a:cs typeface="Arial" panose="020B0604020202020204" pitchFamily="34" charset="0"/>
                  </a:rPr>
                  <a:t>kết</a:t>
                </a:r>
                <a:r>
                  <a:rPr lang="en-US" sz="3200" dirty="0">
                    <a:solidFill>
                      <a:srgbClr val="000000"/>
                    </a:solidFill>
                    <a:latin typeface="Arial" panose="020B0604020202020204" pitchFamily="34" charset="0"/>
                    <a:cs typeface="Arial" panose="020B0604020202020204" pitchFamily="34" charset="0"/>
                  </a:rPr>
                  <a:t> </a:t>
                </a:r>
                <a:r>
                  <a:rPr lang="en-US" sz="3200" dirty="0" err="1">
                    <a:solidFill>
                      <a:srgbClr val="000000"/>
                    </a:solidFill>
                    <a:latin typeface="Arial" panose="020B0604020202020204" pitchFamily="34" charset="0"/>
                    <a:cs typeface="Arial" panose="020B0604020202020204" pitchFamily="34" charset="0"/>
                  </a:rPr>
                  <a:t>quả</a:t>
                </a:r>
                <a:r>
                  <a:rPr lang="en-US" sz="3200" dirty="0">
                    <a:solidFill>
                      <a:srgbClr val="000000"/>
                    </a:solidFill>
                    <a:latin typeface="Arial" panose="020B0604020202020204" pitchFamily="34" charset="0"/>
                    <a:cs typeface="Arial" panose="020B0604020202020204" pitchFamily="34" charset="0"/>
                  </a:rPr>
                  <a:t> </a:t>
                </a:r>
                <a:r>
                  <a:rPr lang="en-US" sz="3200" dirty="0" err="1">
                    <a:solidFill>
                      <a:srgbClr val="000000"/>
                    </a:solidFill>
                    <a:latin typeface="Arial" panose="020B0604020202020204" pitchFamily="34" charset="0"/>
                    <a:cs typeface="Arial" panose="020B0604020202020204" pitchFamily="34" charset="0"/>
                  </a:rPr>
                  <a:t>đạt</a:t>
                </a:r>
                <a:r>
                  <a:rPr lang="en-US" sz="3200" dirty="0">
                    <a:solidFill>
                      <a:srgbClr val="000000"/>
                    </a:solidFill>
                    <a:latin typeface="Arial" panose="020B0604020202020204" pitchFamily="34" charset="0"/>
                    <a:cs typeface="Arial" panose="020B0604020202020204" pitchFamily="34" charset="0"/>
                  </a:rPr>
                  <a:t> </a:t>
                </a:r>
                <a:r>
                  <a:rPr lang="en-US" sz="3200" dirty="0" err="1">
                    <a:solidFill>
                      <a:srgbClr val="000000"/>
                    </a:solidFill>
                    <a:latin typeface="Arial" panose="020B0604020202020204" pitchFamily="34" charset="0"/>
                    <a:cs typeface="Arial" panose="020B0604020202020204" pitchFamily="34" charset="0"/>
                  </a:rPr>
                  <a:t>được</a:t>
                </a:r>
                <a:r>
                  <a:rPr lang="en-US" sz="3200" dirty="0">
                    <a:solidFill>
                      <a:srgbClr val="000000"/>
                    </a:solidFill>
                    <a:latin typeface="Arial" panose="020B0604020202020204" pitchFamily="34" charset="0"/>
                    <a:cs typeface="Arial" panose="020B0604020202020204" pitchFamily="34" charset="0"/>
                  </a:rPr>
                  <a:t> </a:t>
                </a:r>
              </a:p>
            </p:txBody>
          </p:sp>
        </p:grpSp>
      </p:grpSp>
      <p:sp>
        <p:nvSpPr>
          <p:cNvPr id="21" name="TextBox 21"/>
          <p:cNvSpPr txBox="1"/>
          <p:nvPr/>
        </p:nvSpPr>
        <p:spPr>
          <a:xfrm>
            <a:off x="533399" y="1529148"/>
            <a:ext cx="8387125" cy="1295226"/>
          </a:xfrm>
          <a:prstGeom prst="rect">
            <a:avLst/>
          </a:prstGeom>
        </p:spPr>
        <p:txBody>
          <a:bodyPr wrap="square" lIns="0" tIns="0" rIns="0" bIns="0" rtlCol="0" anchor="t">
            <a:spAutoFit/>
          </a:bodyPr>
          <a:lstStyle/>
          <a:p>
            <a:pPr algn="ctr">
              <a:lnSpc>
                <a:spcPts val="10080"/>
              </a:lnSpc>
            </a:pPr>
            <a:r>
              <a:rPr lang="en-US" sz="8400" dirty="0" err="1">
                <a:solidFill>
                  <a:srgbClr val="000000"/>
                </a:solidFill>
                <a:latin typeface="Arial" panose="020B0604020202020204" pitchFamily="34" charset="0"/>
                <a:cs typeface="Arial" panose="020B0604020202020204" pitchFamily="34" charset="0"/>
              </a:rPr>
              <a:t>Nội</a:t>
            </a:r>
            <a:r>
              <a:rPr lang="en-US" sz="8400" dirty="0">
                <a:solidFill>
                  <a:srgbClr val="000000"/>
                </a:solidFill>
                <a:latin typeface="Arial" panose="020B0604020202020204" pitchFamily="34" charset="0"/>
                <a:cs typeface="Arial" panose="020B0604020202020204" pitchFamily="34" charset="0"/>
              </a:rPr>
              <a:t> dung </a:t>
            </a:r>
            <a:r>
              <a:rPr lang="en-US" sz="8400" dirty="0" err="1">
                <a:solidFill>
                  <a:srgbClr val="000000"/>
                </a:solidFill>
                <a:latin typeface="Arial" panose="020B0604020202020204" pitchFamily="34" charset="0"/>
                <a:cs typeface="Arial" panose="020B0604020202020204" pitchFamily="34" charset="0"/>
              </a:rPr>
              <a:t>chính</a:t>
            </a:r>
            <a:endParaRPr lang="en-US" sz="8400" dirty="0">
              <a:solidFill>
                <a:srgbClr val="000000"/>
              </a:solidFill>
              <a:latin typeface="Arial" panose="020B0604020202020204" pitchFamily="34" charset="0"/>
              <a:cs typeface="Arial" panose="020B0604020202020204" pitchFamily="34" charset="0"/>
            </a:endParaRPr>
          </a:p>
        </p:txBody>
      </p:sp>
      <p:sp>
        <p:nvSpPr>
          <p:cNvPr id="22" name="AutoShape 22"/>
          <p:cNvSpPr/>
          <p:nvPr/>
        </p:nvSpPr>
        <p:spPr>
          <a:xfrm>
            <a:off x="333652" y="91488"/>
            <a:ext cx="18875389" cy="0"/>
          </a:xfrm>
          <a:prstGeom prst="line">
            <a:avLst/>
          </a:prstGeom>
          <a:ln w="9525" cap="flat">
            <a:solidFill>
              <a:srgbClr val="2C2C2C">
                <a:alpha val="29804"/>
              </a:srgbClr>
            </a:solidFill>
            <a:prstDash val="solid"/>
            <a:headEnd type="none" w="sm" len="sm"/>
            <a:tailEnd type="none" w="sm" len="sm"/>
          </a:ln>
        </p:spPr>
        <p:txBody>
          <a:bodyPr/>
          <a:lstStyle/>
          <a:p>
            <a:endParaRPr lang="en-US">
              <a:latin typeface="Arial" panose="020B0604020202020204" pitchFamily="34" charset="0"/>
              <a:cs typeface="Arial" panose="020B0604020202020204" pitchFamily="34" charset="0"/>
            </a:endParaRPr>
          </a:p>
        </p:txBody>
      </p:sp>
      <p:grpSp>
        <p:nvGrpSpPr>
          <p:cNvPr id="23" name="Group 23"/>
          <p:cNvGrpSpPr/>
          <p:nvPr/>
        </p:nvGrpSpPr>
        <p:grpSpPr>
          <a:xfrm>
            <a:off x="333652" y="166707"/>
            <a:ext cx="8586872" cy="861993"/>
            <a:chOff x="0" y="0"/>
            <a:chExt cx="11449163" cy="1149324"/>
          </a:xfrm>
        </p:grpSpPr>
        <p:sp>
          <p:nvSpPr>
            <p:cNvPr id="24" name="Freeform 24"/>
            <p:cNvSpPr/>
            <p:nvPr/>
          </p:nvSpPr>
          <p:spPr>
            <a:xfrm>
              <a:off x="0" y="0"/>
              <a:ext cx="1149324" cy="1149324"/>
            </a:xfrm>
            <a:custGeom>
              <a:avLst/>
              <a:gdLst/>
              <a:ahLst/>
              <a:cxnLst/>
              <a:rect l="l" t="t" r="r" b="b"/>
              <a:pathLst>
                <a:path w="1149324" h="1149324">
                  <a:moveTo>
                    <a:pt x="0" y="0"/>
                  </a:moveTo>
                  <a:lnTo>
                    <a:pt x="1149324" y="0"/>
                  </a:lnTo>
                  <a:lnTo>
                    <a:pt x="1149324" y="1149324"/>
                  </a:lnTo>
                  <a:lnTo>
                    <a:pt x="0" y="1149324"/>
                  </a:lnTo>
                  <a:lnTo>
                    <a:pt x="0" y="0"/>
                  </a:lnTo>
                  <a:close/>
                </a:path>
              </a:pathLst>
            </a:custGeom>
            <a:blipFill>
              <a:blip r:embed="rId7"/>
              <a:stretch>
                <a:fillRect/>
              </a:stretch>
            </a:blipFill>
          </p:spPr>
          <p:txBody>
            <a:bodyPr/>
            <a:lstStyle/>
            <a:p>
              <a:endParaRPr lang="en-US">
                <a:latin typeface="Arial" panose="020B0604020202020204" pitchFamily="34" charset="0"/>
                <a:cs typeface="Arial" panose="020B0604020202020204" pitchFamily="34" charset="0"/>
              </a:endParaRPr>
            </a:p>
          </p:txBody>
        </p:sp>
        <p:sp>
          <p:nvSpPr>
            <p:cNvPr id="25" name="TextBox 25"/>
            <p:cNvSpPr txBox="1"/>
            <p:nvPr/>
          </p:nvSpPr>
          <p:spPr>
            <a:xfrm>
              <a:off x="1487265" y="276324"/>
              <a:ext cx="9961898" cy="549050"/>
            </a:xfrm>
            <a:prstGeom prst="rect">
              <a:avLst/>
            </a:prstGeom>
          </p:spPr>
          <p:txBody>
            <a:bodyPr lIns="0" tIns="0" rIns="0" bIns="0" rtlCol="0" anchor="t">
              <a:spAutoFit/>
            </a:bodyPr>
            <a:lstStyle/>
            <a:p>
              <a:pPr algn="l">
                <a:lnSpc>
                  <a:spcPts val="3454"/>
                </a:lnSpc>
              </a:pPr>
              <a:r>
                <a:rPr lang="en-US" sz="2467" dirty="0">
                  <a:solidFill>
                    <a:srgbClr val="2C2C2C"/>
                  </a:solidFill>
                  <a:latin typeface="Arial" panose="020B0604020202020204" pitchFamily="34" charset="0"/>
                  <a:cs typeface="Arial" panose="020B0604020202020204" pitchFamily="34" charset="0"/>
                </a:rPr>
                <a:t>TRƯỜNG ĐẠI HỌC CÔNG NGHIỆP HÀ NỘI</a:t>
              </a: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08731" y="1193142"/>
            <a:ext cx="18875389" cy="0"/>
          </a:xfrm>
          <a:prstGeom prst="line">
            <a:avLst/>
          </a:prstGeom>
          <a:ln w="9525" cap="flat">
            <a:solidFill>
              <a:srgbClr val="2C2C2C">
                <a:alpha val="29804"/>
              </a:srgbClr>
            </a:solidFill>
            <a:prstDash val="solid"/>
            <a:headEnd type="none" w="sm" len="sm"/>
            <a:tailEnd type="none" w="sm" len="sm"/>
          </a:ln>
        </p:spPr>
        <p:txBody>
          <a:bodyPr/>
          <a:lstStyle/>
          <a:p>
            <a:endParaRPr lang="en-US">
              <a:latin typeface="Arial" panose="020B0604020202020204" pitchFamily="34" charset="0"/>
              <a:cs typeface="Arial" panose="020B0604020202020204" pitchFamily="34" charset="0"/>
            </a:endParaRPr>
          </a:p>
        </p:txBody>
      </p:sp>
      <p:grpSp>
        <p:nvGrpSpPr>
          <p:cNvPr id="3" name="Group 3"/>
          <p:cNvGrpSpPr/>
          <p:nvPr/>
        </p:nvGrpSpPr>
        <p:grpSpPr>
          <a:xfrm>
            <a:off x="1170395" y="3761610"/>
            <a:ext cx="16088905" cy="2071362"/>
            <a:chOff x="0" y="0"/>
            <a:chExt cx="21451873" cy="2761816"/>
          </a:xfrm>
        </p:grpSpPr>
        <p:grpSp>
          <p:nvGrpSpPr>
            <p:cNvPr id="4" name="Group 4"/>
            <p:cNvGrpSpPr/>
            <p:nvPr/>
          </p:nvGrpSpPr>
          <p:grpSpPr>
            <a:xfrm>
              <a:off x="550401" y="0"/>
              <a:ext cx="5935792" cy="2761816"/>
              <a:chOff x="0" y="0"/>
              <a:chExt cx="6667622" cy="3102323"/>
            </a:xfrm>
          </p:grpSpPr>
          <p:sp>
            <p:nvSpPr>
              <p:cNvPr id="5" name="Freeform 5"/>
              <p:cNvSpPr/>
              <p:nvPr/>
            </p:nvSpPr>
            <p:spPr>
              <a:xfrm>
                <a:off x="0" y="0"/>
                <a:ext cx="6667622" cy="3102323"/>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1" y="59690"/>
                    </a:lnTo>
                    <a:lnTo>
                      <a:pt x="6606661" y="3041363"/>
                    </a:lnTo>
                    <a:close/>
                  </a:path>
                </a:pathLst>
              </a:custGeom>
              <a:solidFill>
                <a:srgbClr val="86EAE9"/>
              </a:solidFill>
            </p:spPr>
            <p:txBody>
              <a:bodyPr/>
              <a:lstStyle/>
              <a:p>
                <a:endParaRPr lang="en-US">
                  <a:latin typeface="Arial" panose="020B0604020202020204" pitchFamily="34" charset="0"/>
                  <a:cs typeface="Arial" panose="020B0604020202020204" pitchFamily="34" charset="0"/>
                </a:endParaRPr>
              </a:p>
            </p:txBody>
          </p:sp>
        </p:grpSp>
        <p:sp>
          <p:nvSpPr>
            <p:cNvPr id="6" name="Freeform 6"/>
            <p:cNvSpPr/>
            <p:nvPr/>
          </p:nvSpPr>
          <p:spPr>
            <a:xfrm>
              <a:off x="0" y="732373"/>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2">
                <a:extLst>
                  <a:ext uri="{96DAC541-7B7A-43D3-8B79-37D633B846F1}">
                    <asvg:svgBlip xmlns="" xmlns:asvg="http://schemas.microsoft.com/office/drawing/2016/SVG/main" r:embed="rId3"/>
                  </a:ext>
                </a:extLst>
              </a:blip>
              <a:stretch>
                <a:fillRect l="-8914" r="-8914"/>
              </a:stretch>
            </a:blipFill>
          </p:spPr>
          <p:txBody>
            <a:bodyPr/>
            <a:lstStyle/>
            <a:p>
              <a:endParaRPr lang="en-US">
                <a:latin typeface="Arial" panose="020B0604020202020204" pitchFamily="34" charset="0"/>
                <a:cs typeface="Arial" panose="020B0604020202020204" pitchFamily="34" charset="0"/>
              </a:endParaRPr>
            </a:p>
          </p:txBody>
        </p:sp>
        <p:sp>
          <p:nvSpPr>
            <p:cNvPr id="7" name="TextBox 7"/>
            <p:cNvSpPr txBox="1"/>
            <p:nvPr/>
          </p:nvSpPr>
          <p:spPr>
            <a:xfrm>
              <a:off x="143037" y="971824"/>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Arial" panose="020B0604020202020204" pitchFamily="34" charset="0"/>
                  <a:cs typeface="Arial" panose="020B0604020202020204" pitchFamily="34" charset="0"/>
                </a:rPr>
                <a:t>01</a:t>
              </a:r>
            </a:p>
          </p:txBody>
        </p:sp>
        <p:sp>
          <p:nvSpPr>
            <p:cNvPr id="8" name="TextBox 8"/>
            <p:cNvSpPr txBox="1"/>
            <p:nvPr/>
          </p:nvSpPr>
          <p:spPr>
            <a:xfrm>
              <a:off x="1440971" y="1114688"/>
              <a:ext cx="4692352" cy="557276"/>
            </a:xfrm>
            <a:prstGeom prst="rect">
              <a:avLst/>
            </a:prstGeom>
          </p:spPr>
          <p:txBody>
            <a:bodyPr lIns="0" tIns="0" rIns="0" bIns="0" rtlCol="0" anchor="t">
              <a:spAutoFit/>
            </a:bodyPr>
            <a:lstStyle/>
            <a:p>
              <a:pPr marL="0" lvl="0" indent="0" algn="ctr">
                <a:lnSpc>
                  <a:spcPts val="3354"/>
                </a:lnSpc>
                <a:spcBef>
                  <a:spcPct val="0"/>
                </a:spcBef>
              </a:pPr>
              <a:r>
                <a:rPr lang="en-US" sz="2600" spc="101" dirty="0">
                  <a:solidFill>
                    <a:srgbClr val="191919"/>
                  </a:solidFill>
                  <a:latin typeface="Arial" panose="020B0604020202020204" pitchFamily="34" charset="0"/>
                  <a:cs typeface="Arial" panose="020B0604020202020204" pitchFamily="34" charset="0"/>
                </a:rPr>
                <a:t>TỔNG QUAN</a:t>
              </a:r>
            </a:p>
          </p:txBody>
        </p:sp>
        <p:sp>
          <p:nvSpPr>
            <p:cNvPr id="9" name="TextBox 9"/>
            <p:cNvSpPr txBox="1"/>
            <p:nvPr/>
          </p:nvSpPr>
          <p:spPr>
            <a:xfrm>
              <a:off x="1336640" y="1746096"/>
              <a:ext cx="4692352" cy="451485"/>
            </a:xfrm>
            <a:prstGeom prst="rect">
              <a:avLst/>
            </a:prstGeom>
          </p:spPr>
          <p:txBody>
            <a:bodyPr lIns="0" tIns="0" rIns="0" bIns="0" rtlCol="0" anchor="t">
              <a:spAutoFit/>
            </a:bodyPr>
            <a:lstStyle/>
            <a:p>
              <a:pPr algn="ctr">
                <a:lnSpc>
                  <a:spcPts val="2887"/>
                </a:lnSpc>
              </a:pPr>
              <a:endParaRPr>
                <a:latin typeface="Arial" panose="020B0604020202020204" pitchFamily="34" charset="0"/>
                <a:cs typeface="Arial" panose="020B0604020202020204" pitchFamily="34" charset="0"/>
              </a:endParaRPr>
            </a:p>
          </p:txBody>
        </p:sp>
        <p:grpSp>
          <p:nvGrpSpPr>
            <p:cNvPr id="10" name="Group 10"/>
            <p:cNvGrpSpPr/>
            <p:nvPr/>
          </p:nvGrpSpPr>
          <p:grpSpPr>
            <a:xfrm>
              <a:off x="7938777" y="0"/>
              <a:ext cx="5935792" cy="2761816"/>
              <a:chOff x="0" y="0"/>
              <a:chExt cx="6667622" cy="3102323"/>
            </a:xfrm>
          </p:grpSpPr>
          <p:sp>
            <p:nvSpPr>
              <p:cNvPr id="11" name="Freeform 11"/>
              <p:cNvSpPr/>
              <p:nvPr/>
            </p:nvSpPr>
            <p:spPr>
              <a:xfrm>
                <a:off x="0" y="0"/>
                <a:ext cx="6667622" cy="3102323"/>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1" y="59690"/>
                    </a:lnTo>
                    <a:lnTo>
                      <a:pt x="6606661" y="3041363"/>
                    </a:lnTo>
                    <a:close/>
                  </a:path>
                </a:pathLst>
              </a:custGeom>
              <a:solidFill>
                <a:srgbClr val="3EDAD8"/>
              </a:solidFill>
            </p:spPr>
            <p:txBody>
              <a:bodyPr/>
              <a:lstStyle/>
              <a:p>
                <a:endParaRPr lang="en-US">
                  <a:latin typeface="Arial" panose="020B0604020202020204" pitchFamily="34" charset="0"/>
                  <a:cs typeface="Arial" panose="020B0604020202020204" pitchFamily="34" charset="0"/>
                </a:endParaRPr>
              </a:p>
            </p:txBody>
          </p:sp>
        </p:grpSp>
        <p:sp>
          <p:nvSpPr>
            <p:cNvPr id="12" name="Freeform 12"/>
            <p:cNvSpPr/>
            <p:nvPr/>
          </p:nvSpPr>
          <p:spPr>
            <a:xfrm>
              <a:off x="7388377" y="732373"/>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4">
                <a:extLst>
                  <a:ext uri="{96DAC541-7B7A-43D3-8B79-37D633B846F1}">
                    <asvg:svgBlip xmlns="" xmlns:asvg="http://schemas.microsoft.com/office/drawing/2016/SVG/main" r:embed="rId5"/>
                  </a:ext>
                </a:extLst>
              </a:blip>
              <a:stretch>
                <a:fillRect l="-8914" r="-8914"/>
              </a:stretch>
            </a:blipFill>
          </p:spPr>
          <p:txBody>
            <a:bodyPr/>
            <a:lstStyle/>
            <a:p>
              <a:endParaRPr lang="en-US">
                <a:latin typeface="Arial" panose="020B0604020202020204" pitchFamily="34" charset="0"/>
                <a:cs typeface="Arial" panose="020B0604020202020204" pitchFamily="34" charset="0"/>
              </a:endParaRPr>
            </a:p>
          </p:txBody>
        </p:sp>
        <p:sp>
          <p:nvSpPr>
            <p:cNvPr id="13" name="TextBox 13"/>
            <p:cNvSpPr txBox="1"/>
            <p:nvPr/>
          </p:nvSpPr>
          <p:spPr>
            <a:xfrm>
              <a:off x="7531413" y="971824"/>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Arial" panose="020B0604020202020204" pitchFamily="34" charset="0"/>
                  <a:cs typeface="Arial" panose="020B0604020202020204" pitchFamily="34" charset="0"/>
                </a:rPr>
                <a:t>02</a:t>
              </a:r>
            </a:p>
          </p:txBody>
        </p:sp>
        <p:sp>
          <p:nvSpPr>
            <p:cNvPr id="14" name="TextBox 14"/>
            <p:cNvSpPr txBox="1"/>
            <p:nvPr/>
          </p:nvSpPr>
          <p:spPr>
            <a:xfrm>
              <a:off x="8560497" y="1051752"/>
              <a:ext cx="4692352" cy="557276"/>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191919"/>
                  </a:solidFill>
                  <a:latin typeface="Arial" panose="020B0604020202020204" pitchFamily="34" charset="0"/>
                  <a:cs typeface="Arial" panose="020B0604020202020204" pitchFamily="34" charset="0"/>
                </a:rPr>
                <a:t>MỤC ĐÍCH</a:t>
              </a:r>
            </a:p>
          </p:txBody>
        </p:sp>
        <p:grpSp>
          <p:nvGrpSpPr>
            <p:cNvPr id="15" name="Group 15"/>
            <p:cNvGrpSpPr/>
            <p:nvPr/>
          </p:nvGrpSpPr>
          <p:grpSpPr>
            <a:xfrm>
              <a:off x="15339854" y="0"/>
              <a:ext cx="6112019" cy="2761816"/>
              <a:chOff x="0" y="0"/>
              <a:chExt cx="6865576" cy="3102323"/>
            </a:xfrm>
          </p:grpSpPr>
          <p:sp>
            <p:nvSpPr>
              <p:cNvPr id="16" name="Freeform 16"/>
              <p:cNvSpPr/>
              <p:nvPr/>
            </p:nvSpPr>
            <p:spPr>
              <a:xfrm>
                <a:off x="0" y="0"/>
                <a:ext cx="6865576" cy="3102323"/>
              </a:xfrm>
              <a:custGeom>
                <a:avLst/>
                <a:gdLst/>
                <a:ahLst/>
                <a:cxnLst/>
                <a:rect l="l" t="t" r="r" b="b"/>
                <a:pathLst>
                  <a:path w="6865576" h="3102323">
                    <a:moveTo>
                      <a:pt x="0" y="0"/>
                    </a:moveTo>
                    <a:lnTo>
                      <a:pt x="0" y="3102323"/>
                    </a:lnTo>
                    <a:lnTo>
                      <a:pt x="6865576" y="3102323"/>
                    </a:lnTo>
                    <a:lnTo>
                      <a:pt x="6865576" y="0"/>
                    </a:lnTo>
                    <a:lnTo>
                      <a:pt x="0" y="0"/>
                    </a:lnTo>
                    <a:close/>
                    <a:moveTo>
                      <a:pt x="6804616" y="3041363"/>
                    </a:moveTo>
                    <a:lnTo>
                      <a:pt x="59690" y="3041363"/>
                    </a:lnTo>
                    <a:lnTo>
                      <a:pt x="59690" y="59690"/>
                    </a:lnTo>
                    <a:lnTo>
                      <a:pt x="6804616" y="59690"/>
                    </a:lnTo>
                    <a:lnTo>
                      <a:pt x="6804616" y="3041363"/>
                    </a:lnTo>
                    <a:close/>
                  </a:path>
                </a:pathLst>
              </a:custGeom>
              <a:solidFill>
                <a:srgbClr val="37C9EF"/>
              </a:solidFill>
            </p:spPr>
            <p:txBody>
              <a:bodyPr/>
              <a:lstStyle/>
              <a:p>
                <a:endParaRPr lang="en-US">
                  <a:latin typeface="Arial" panose="020B0604020202020204" pitchFamily="34" charset="0"/>
                  <a:cs typeface="Arial" panose="020B0604020202020204" pitchFamily="34" charset="0"/>
                </a:endParaRPr>
              </a:p>
            </p:txBody>
          </p:sp>
        </p:grpSp>
        <p:sp>
          <p:nvSpPr>
            <p:cNvPr id="17" name="Freeform 17"/>
            <p:cNvSpPr/>
            <p:nvPr/>
          </p:nvSpPr>
          <p:spPr>
            <a:xfrm>
              <a:off x="14789453" y="732373"/>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6">
                <a:extLst>
                  <a:ext uri="{96DAC541-7B7A-43D3-8B79-37D633B846F1}">
                    <asvg:svgBlip xmlns="" xmlns:asvg="http://schemas.microsoft.com/office/drawing/2016/SVG/main" r:embed="rId7"/>
                  </a:ext>
                </a:extLst>
              </a:blip>
              <a:stretch>
                <a:fillRect l="-8914" r="-8914"/>
              </a:stretch>
            </a:blipFill>
          </p:spPr>
          <p:txBody>
            <a:bodyPr/>
            <a:lstStyle/>
            <a:p>
              <a:endParaRPr lang="en-US">
                <a:latin typeface="Arial" panose="020B0604020202020204" pitchFamily="34" charset="0"/>
                <a:cs typeface="Arial" panose="020B0604020202020204" pitchFamily="34" charset="0"/>
              </a:endParaRPr>
            </a:p>
          </p:txBody>
        </p:sp>
        <p:sp>
          <p:nvSpPr>
            <p:cNvPr id="18" name="TextBox 18"/>
            <p:cNvSpPr txBox="1"/>
            <p:nvPr/>
          </p:nvSpPr>
          <p:spPr>
            <a:xfrm>
              <a:off x="14932490" y="971824"/>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Arial" panose="020B0604020202020204" pitchFamily="34" charset="0"/>
                  <a:cs typeface="Arial" panose="020B0604020202020204" pitchFamily="34" charset="0"/>
                </a:rPr>
                <a:t>03</a:t>
              </a:r>
            </a:p>
          </p:txBody>
        </p:sp>
        <p:sp>
          <p:nvSpPr>
            <p:cNvPr id="19" name="TextBox 19"/>
            <p:cNvSpPr txBox="1"/>
            <p:nvPr/>
          </p:nvSpPr>
          <p:spPr>
            <a:xfrm>
              <a:off x="15966454" y="835288"/>
              <a:ext cx="5250759" cy="1116076"/>
            </a:xfrm>
            <a:prstGeom prst="rect">
              <a:avLst/>
            </a:prstGeom>
          </p:spPr>
          <p:txBody>
            <a:bodyPr lIns="0" tIns="0" rIns="0" bIns="0" rtlCol="0" anchor="t">
              <a:spAutoFit/>
            </a:bodyPr>
            <a:lstStyle/>
            <a:p>
              <a:pPr marL="0" lvl="0" indent="0" algn="ctr">
                <a:lnSpc>
                  <a:spcPts val="3354"/>
                </a:lnSpc>
                <a:spcBef>
                  <a:spcPct val="0"/>
                </a:spcBef>
              </a:pPr>
              <a:r>
                <a:rPr lang="en-US" sz="2600" spc="101" dirty="0">
                  <a:solidFill>
                    <a:srgbClr val="191919"/>
                  </a:solidFill>
                  <a:latin typeface="Arial" panose="020B0604020202020204" pitchFamily="34" charset="0"/>
                  <a:cs typeface="Arial" panose="020B0604020202020204" pitchFamily="34" charset="0"/>
                </a:rPr>
                <a:t>CÁC CÔNG NGHỆ SỬ DỤNG</a:t>
              </a:r>
            </a:p>
          </p:txBody>
        </p:sp>
        <p:sp>
          <p:nvSpPr>
            <p:cNvPr id="20" name="AutoShape 20"/>
            <p:cNvSpPr/>
            <p:nvPr/>
          </p:nvSpPr>
          <p:spPr>
            <a:xfrm>
              <a:off x="6473493" y="1380908"/>
              <a:ext cx="914884" cy="62935"/>
            </a:xfrm>
            <a:prstGeom prst="rect">
              <a:avLst/>
            </a:prstGeom>
            <a:solidFill>
              <a:srgbClr val="86EAE9"/>
            </a:solidFill>
          </p:spPr>
          <p:txBody>
            <a:bodyPr/>
            <a:lstStyle/>
            <a:p>
              <a:endParaRPr lang="en-US">
                <a:latin typeface="Arial" panose="020B0604020202020204" pitchFamily="34" charset="0"/>
                <a:cs typeface="Arial" panose="020B0604020202020204" pitchFamily="34" charset="0"/>
              </a:endParaRPr>
            </a:p>
          </p:txBody>
        </p:sp>
        <p:sp>
          <p:nvSpPr>
            <p:cNvPr id="21" name="AutoShape 21"/>
            <p:cNvSpPr/>
            <p:nvPr/>
          </p:nvSpPr>
          <p:spPr>
            <a:xfrm>
              <a:off x="13874569" y="1317973"/>
              <a:ext cx="914884" cy="62935"/>
            </a:xfrm>
            <a:prstGeom prst="rect">
              <a:avLst/>
            </a:prstGeom>
            <a:solidFill>
              <a:srgbClr val="37C9EF"/>
            </a:solidFill>
          </p:spPr>
          <p:txBody>
            <a:bodyPr/>
            <a:lstStyle/>
            <a:p>
              <a:endParaRPr lang="en-US">
                <a:latin typeface="Arial" panose="020B0604020202020204" pitchFamily="34" charset="0"/>
                <a:cs typeface="Arial" panose="020B0604020202020204" pitchFamily="34" charset="0"/>
              </a:endParaRPr>
            </a:p>
          </p:txBody>
        </p:sp>
      </p:grpSp>
      <p:sp>
        <p:nvSpPr>
          <p:cNvPr id="22" name="TextBox 22"/>
          <p:cNvSpPr txBox="1"/>
          <p:nvPr/>
        </p:nvSpPr>
        <p:spPr>
          <a:xfrm>
            <a:off x="4929517" y="1830868"/>
            <a:ext cx="8428965" cy="627223"/>
          </a:xfrm>
          <a:prstGeom prst="rect">
            <a:avLst/>
          </a:prstGeom>
        </p:spPr>
        <p:txBody>
          <a:bodyPr lIns="0" tIns="0" rIns="0" bIns="0" rtlCol="0" anchor="t">
            <a:spAutoFit/>
          </a:bodyPr>
          <a:lstStyle/>
          <a:p>
            <a:pPr marL="0" lvl="0" indent="0" algn="ctr">
              <a:lnSpc>
                <a:spcPts val="4716"/>
              </a:lnSpc>
              <a:spcBef>
                <a:spcPct val="0"/>
              </a:spcBef>
            </a:pPr>
            <a:r>
              <a:rPr lang="en-US" sz="6000" b="1" spc="107" dirty="0">
                <a:solidFill>
                  <a:srgbClr val="191919"/>
                </a:solidFill>
                <a:latin typeface="Arial" panose="020B0604020202020204" pitchFamily="34" charset="0"/>
                <a:cs typeface="Arial" panose="020B0604020202020204" pitchFamily="34" charset="0"/>
              </a:rPr>
              <a:t>I. TỔNG QUAN ĐỀ TÀI</a:t>
            </a:r>
          </a:p>
        </p:txBody>
      </p:sp>
      <p:grpSp>
        <p:nvGrpSpPr>
          <p:cNvPr id="23" name="Group 23"/>
          <p:cNvGrpSpPr/>
          <p:nvPr/>
        </p:nvGrpSpPr>
        <p:grpSpPr>
          <a:xfrm>
            <a:off x="343177" y="166707"/>
            <a:ext cx="8586872" cy="861993"/>
            <a:chOff x="0" y="0"/>
            <a:chExt cx="11449163" cy="1149324"/>
          </a:xfrm>
        </p:grpSpPr>
        <p:sp>
          <p:nvSpPr>
            <p:cNvPr id="24" name="Freeform 24"/>
            <p:cNvSpPr/>
            <p:nvPr/>
          </p:nvSpPr>
          <p:spPr>
            <a:xfrm>
              <a:off x="0" y="0"/>
              <a:ext cx="1149324" cy="1149324"/>
            </a:xfrm>
            <a:custGeom>
              <a:avLst/>
              <a:gdLst/>
              <a:ahLst/>
              <a:cxnLst/>
              <a:rect l="l" t="t" r="r" b="b"/>
              <a:pathLst>
                <a:path w="1149324" h="1149324">
                  <a:moveTo>
                    <a:pt x="0" y="0"/>
                  </a:moveTo>
                  <a:lnTo>
                    <a:pt x="1149324" y="0"/>
                  </a:lnTo>
                  <a:lnTo>
                    <a:pt x="1149324" y="1149324"/>
                  </a:lnTo>
                  <a:lnTo>
                    <a:pt x="0" y="1149324"/>
                  </a:lnTo>
                  <a:lnTo>
                    <a:pt x="0" y="0"/>
                  </a:lnTo>
                  <a:close/>
                </a:path>
              </a:pathLst>
            </a:custGeom>
            <a:blipFill>
              <a:blip r:embed="rId8"/>
              <a:stretch>
                <a:fillRect/>
              </a:stretch>
            </a:blipFill>
          </p:spPr>
          <p:txBody>
            <a:bodyPr/>
            <a:lstStyle/>
            <a:p>
              <a:endParaRPr lang="en-US">
                <a:latin typeface="Arial" panose="020B0604020202020204" pitchFamily="34" charset="0"/>
                <a:cs typeface="Arial" panose="020B0604020202020204" pitchFamily="34" charset="0"/>
              </a:endParaRPr>
            </a:p>
          </p:txBody>
        </p:sp>
        <p:sp>
          <p:nvSpPr>
            <p:cNvPr id="25" name="TextBox 25"/>
            <p:cNvSpPr txBox="1"/>
            <p:nvPr/>
          </p:nvSpPr>
          <p:spPr>
            <a:xfrm>
              <a:off x="1487265" y="276324"/>
              <a:ext cx="9961898" cy="549050"/>
            </a:xfrm>
            <a:prstGeom prst="rect">
              <a:avLst/>
            </a:prstGeom>
          </p:spPr>
          <p:txBody>
            <a:bodyPr lIns="0" tIns="0" rIns="0" bIns="0" rtlCol="0" anchor="t">
              <a:spAutoFit/>
            </a:bodyPr>
            <a:lstStyle/>
            <a:p>
              <a:pPr algn="l">
                <a:lnSpc>
                  <a:spcPts val="3454"/>
                </a:lnSpc>
              </a:pPr>
              <a:r>
                <a:rPr lang="en-US" sz="2467">
                  <a:solidFill>
                    <a:srgbClr val="2C2C2C"/>
                  </a:solidFill>
                  <a:latin typeface="Arial" panose="020B0604020202020204" pitchFamily="34" charset="0"/>
                  <a:cs typeface="Arial" panose="020B0604020202020204" pitchFamily="34" charset="0"/>
                </a:rPr>
                <a:t>TRƯỜNG ĐẠI HỌC CÔNG NGHIỆP HÀ NỘI</a:t>
              </a: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11000" y="-1636318"/>
            <a:ext cx="8346081" cy="11710992"/>
          </a:xfrm>
          <a:custGeom>
            <a:avLst/>
            <a:gdLst/>
            <a:ahLst/>
            <a:cxnLst/>
            <a:rect l="l" t="t" r="r" b="b"/>
            <a:pathLst>
              <a:path w="8680381" h="11710992">
                <a:moveTo>
                  <a:pt x="0" y="0"/>
                </a:moveTo>
                <a:lnTo>
                  <a:pt x="8680381" y="0"/>
                </a:lnTo>
                <a:lnTo>
                  <a:pt x="8680381" y="11710992"/>
                </a:lnTo>
                <a:lnTo>
                  <a:pt x="0" y="11710992"/>
                </a:lnTo>
                <a:lnTo>
                  <a:pt x="0" y="0"/>
                </a:lnTo>
                <a:close/>
              </a:path>
            </a:pathLst>
          </a:custGeom>
          <a:blipFill>
            <a:blip r:embed="rId2">
              <a:extLst>
                <a:ext uri="{96DAC541-7B7A-43D3-8B79-37D633B846F1}">
                  <asvg:svgBlip xmlns="" xmlns:asvg="http://schemas.microsoft.com/office/drawing/2016/SVG/main" r:embed="rId3"/>
                </a:ext>
              </a:extLst>
            </a:blip>
            <a:stretch>
              <a:fillRect l="-34255" t="-2494"/>
            </a:stretch>
          </a:blipFill>
        </p:spPr>
        <p:txBody>
          <a:bodyPr/>
          <a:lstStyle/>
          <a:p>
            <a:endParaRPr lang="en-US"/>
          </a:p>
        </p:txBody>
      </p:sp>
      <p:grpSp>
        <p:nvGrpSpPr>
          <p:cNvPr id="3" name="Group 3"/>
          <p:cNvGrpSpPr/>
          <p:nvPr/>
        </p:nvGrpSpPr>
        <p:grpSpPr>
          <a:xfrm>
            <a:off x="11811000" y="2904650"/>
            <a:ext cx="6477000" cy="6333169"/>
            <a:chOff x="0" y="0"/>
            <a:chExt cx="9081734" cy="8444226"/>
          </a:xfrm>
        </p:grpSpPr>
        <p:pic>
          <p:nvPicPr>
            <p:cNvPr id="4" name="Picture 4"/>
            <p:cNvPicPr>
              <a:picLocks noChangeAspect="1"/>
            </p:cNvPicPr>
            <p:nvPr/>
          </p:nvPicPr>
          <p:blipFill>
            <a:blip r:embed="rId4"/>
            <a:srcRect l="16189" r="16189"/>
            <a:stretch>
              <a:fillRect/>
            </a:stretch>
          </p:blipFill>
          <p:spPr>
            <a:xfrm>
              <a:off x="0" y="0"/>
              <a:ext cx="9081734" cy="8444226"/>
            </a:xfrm>
            <a:prstGeom prst="rect">
              <a:avLst/>
            </a:prstGeom>
          </p:spPr>
        </p:pic>
      </p:grpSp>
      <p:sp>
        <p:nvSpPr>
          <p:cNvPr id="5" name="Freeform 5"/>
          <p:cNvSpPr/>
          <p:nvPr/>
        </p:nvSpPr>
        <p:spPr>
          <a:xfrm rot="9149155" flipH="1">
            <a:off x="1946387" y="5570976"/>
            <a:ext cx="815676" cy="2509771"/>
          </a:xfrm>
          <a:custGeom>
            <a:avLst/>
            <a:gdLst/>
            <a:ahLst/>
            <a:cxnLst/>
            <a:rect l="l" t="t" r="r" b="b"/>
            <a:pathLst>
              <a:path w="815676" h="2509771">
                <a:moveTo>
                  <a:pt x="815676" y="0"/>
                </a:moveTo>
                <a:lnTo>
                  <a:pt x="0" y="0"/>
                </a:lnTo>
                <a:lnTo>
                  <a:pt x="0" y="2509771"/>
                </a:lnTo>
                <a:lnTo>
                  <a:pt x="815676" y="2509771"/>
                </a:lnTo>
                <a:lnTo>
                  <a:pt x="815676" y="0"/>
                </a:lnTo>
                <a:close/>
              </a:path>
            </a:pathLst>
          </a:custGeom>
          <a:blipFill>
            <a:blip r:embed="rId5"/>
            <a:stretch>
              <a:fillRect/>
            </a:stretch>
          </a:blipFill>
        </p:spPr>
        <p:txBody>
          <a:bodyPr/>
          <a:lstStyle/>
          <a:p>
            <a:endParaRPr lang="en-US">
              <a:ln w="0"/>
              <a:effectLst>
                <a:outerShdw blurRad="38100" dist="19050" dir="2700000" algn="tl" rotWithShape="0">
                  <a:schemeClr val="dk1">
                    <a:alpha val="40000"/>
                  </a:schemeClr>
                </a:outerShdw>
              </a:effectLst>
            </a:endParaRPr>
          </a:p>
        </p:txBody>
      </p:sp>
      <p:sp>
        <p:nvSpPr>
          <p:cNvPr id="6" name="TextBox 6"/>
          <p:cNvSpPr txBox="1"/>
          <p:nvPr/>
        </p:nvSpPr>
        <p:spPr>
          <a:xfrm>
            <a:off x="1028700" y="1391222"/>
            <a:ext cx="7878358" cy="1156214"/>
          </a:xfrm>
          <a:prstGeom prst="rect">
            <a:avLst/>
          </a:prstGeom>
        </p:spPr>
        <p:txBody>
          <a:bodyPr lIns="0" tIns="0" rIns="0" bIns="0" rtlCol="0" anchor="t">
            <a:spAutoFit/>
          </a:bodyPr>
          <a:lstStyle/>
          <a:p>
            <a:pPr algn="l">
              <a:lnSpc>
                <a:spcPts val="10199"/>
              </a:lnSpc>
            </a:pPr>
            <a:r>
              <a:rPr lang="en-US" sz="5400" dirty="0" err="1">
                <a:solidFill>
                  <a:srgbClr val="000000"/>
                </a:solidFill>
                <a:latin typeface="Arial" panose="020B0604020202020204" pitchFamily="34" charset="0"/>
                <a:cs typeface="Arial" panose="020B0604020202020204" pitchFamily="34" charset="0"/>
              </a:rPr>
              <a:t>Tổng</a:t>
            </a:r>
            <a:r>
              <a:rPr lang="en-US" sz="5400" dirty="0">
                <a:solidFill>
                  <a:srgbClr val="000000"/>
                </a:solidFill>
                <a:latin typeface="Arial" panose="020B0604020202020204" pitchFamily="34" charset="0"/>
                <a:cs typeface="Arial" panose="020B0604020202020204" pitchFamily="34" charset="0"/>
              </a:rPr>
              <a:t> </a:t>
            </a:r>
            <a:r>
              <a:rPr lang="en-US" sz="5400" dirty="0" err="1">
                <a:solidFill>
                  <a:srgbClr val="000000"/>
                </a:solidFill>
                <a:latin typeface="Arial" panose="020B0604020202020204" pitchFamily="34" charset="0"/>
                <a:cs typeface="Arial" panose="020B0604020202020204" pitchFamily="34" charset="0"/>
              </a:rPr>
              <a:t>quan</a:t>
            </a:r>
            <a:endParaRPr lang="en-US" sz="5400" dirty="0">
              <a:solidFill>
                <a:srgbClr val="000000"/>
              </a:solidFill>
              <a:latin typeface="Arial" panose="020B0604020202020204" pitchFamily="34" charset="0"/>
              <a:cs typeface="Arial" panose="020B0604020202020204" pitchFamily="34" charset="0"/>
            </a:endParaRPr>
          </a:p>
        </p:txBody>
      </p:sp>
      <p:sp>
        <p:nvSpPr>
          <p:cNvPr id="7" name="TextBox 7"/>
          <p:cNvSpPr txBox="1"/>
          <p:nvPr/>
        </p:nvSpPr>
        <p:spPr>
          <a:xfrm>
            <a:off x="1412801" y="2798093"/>
            <a:ext cx="7350199" cy="3052118"/>
          </a:xfrm>
          <a:prstGeom prst="rect">
            <a:avLst/>
          </a:prstGeom>
        </p:spPr>
        <p:txBody>
          <a:bodyPr wrap="square" lIns="0" tIns="0" rIns="0" bIns="0" rtlCol="0" anchor="t">
            <a:spAutoFit/>
          </a:bodyPr>
          <a:lstStyle/>
          <a:p>
            <a:pPr algn="just">
              <a:lnSpc>
                <a:spcPts val="3359"/>
              </a:lnSpc>
            </a:pPr>
            <a:r>
              <a:rPr lang="vi-VN" sz="2400" dirty="0">
                <a:solidFill>
                  <a:srgbClr val="000000"/>
                </a:solidFill>
              </a:rPr>
              <a:t>Hiện nay trên thế giới, công nghệ thông tin và truyền thông đang phát triển với tốc độ chóng mặt. Trong bối cảnh đó, việc cập nhật và chia sẻ thông tin nhanh chóng, hiệu quả trở thành một nhu cầu cấp thiết. RSS Feed, một công nghệ được phát triển để đáp ứng nhu cầu này, đang ngày càng được sử dụng rộng rãi trên các nền tảng trực </a:t>
            </a:r>
            <a:r>
              <a:rPr lang="vi-VN" sz="2400" dirty="0" smtClean="0">
                <a:solidFill>
                  <a:srgbClr val="000000"/>
                </a:solidFill>
              </a:rPr>
              <a:t>tuyến</a:t>
            </a:r>
            <a:endParaRPr lang="en-US" sz="2400" dirty="0">
              <a:solidFill>
                <a:srgbClr val="000000"/>
              </a:solidFill>
            </a:endParaRPr>
          </a:p>
        </p:txBody>
      </p:sp>
      <p:sp>
        <p:nvSpPr>
          <p:cNvPr id="8" name="TextBox 8"/>
          <p:cNvSpPr txBox="1"/>
          <p:nvPr/>
        </p:nvSpPr>
        <p:spPr>
          <a:xfrm>
            <a:off x="3331955" y="5880905"/>
            <a:ext cx="7945645" cy="3488134"/>
          </a:xfrm>
          <a:prstGeom prst="rect">
            <a:avLst/>
          </a:prstGeom>
        </p:spPr>
        <p:txBody>
          <a:bodyPr wrap="square" lIns="0" tIns="0" rIns="0" bIns="0" rtlCol="0" anchor="t">
            <a:spAutoFit/>
          </a:bodyPr>
          <a:lstStyle/>
          <a:p>
            <a:pPr algn="just">
              <a:lnSpc>
                <a:spcPts val="3360"/>
              </a:lnSpc>
            </a:pPr>
            <a:r>
              <a:rPr lang="vi-VN" sz="2400" dirty="0"/>
              <a:t>Vì vậy, em lựa chọn đề tài: "Tìm hiểu về RSS Feed và áp dụng xây dựng website tin mới sử dụng nodejs và javascript " làm đề tài nghiên cứu của mình. Đề tài này không chỉ cho phép em đi sâu vào một công nghệ web quan trọng mà còn tạo cơ </a:t>
            </a:r>
            <a:r>
              <a:rPr lang="vi-VN" sz="2400" dirty="0" smtClean="0"/>
              <a:t>hội</a:t>
            </a:r>
            <a:r>
              <a:rPr lang="en-US" sz="2400" dirty="0" smtClean="0"/>
              <a:t> </a:t>
            </a:r>
            <a:r>
              <a:rPr lang="en-US" sz="2400" dirty="0" err="1" smtClean="0"/>
              <a:t>tìm</a:t>
            </a:r>
            <a:r>
              <a:rPr lang="en-US" sz="2400" dirty="0" smtClean="0"/>
              <a:t> </a:t>
            </a:r>
            <a:r>
              <a:rPr lang="en-US" sz="2400" dirty="0" err="1" smtClean="0"/>
              <a:t>hiểu</a:t>
            </a:r>
            <a:r>
              <a:rPr lang="en-US" sz="2400" dirty="0" smtClean="0"/>
              <a:t> </a:t>
            </a:r>
            <a:r>
              <a:rPr lang="en-US" sz="2400" dirty="0" err="1" smtClean="0"/>
              <a:t>kiến</a:t>
            </a:r>
            <a:r>
              <a:rPr lang="en-US" sz="2400" dirty="0" smtClean="0"/>
              <a:t> </a:t>
            </a:r>
            <a:r>
              <a:rPr lang="en-US" sz="2400" dirty="0" err="1" smtClean="0"/>
              <a:t>thức</a:t>
            </a:r>
            <a:r>
              <a:rPr lang="en-US" sz="2400" dirty="0" smtClean="0"/>
              <a:t> </a:t>
            </a:r>
            <a:r>
              <a:rPr lang="en-US" sz="2400" dirty="0" err="1" smtClean="0"/>
              <a:t>mới</a:t>
            </a:r>
            <a:r>
              <a:rPr lang="en-US" sz="2400" dirty="0" smtClean="0"/>
              <a:t> </a:t>
            </a:r>
            <a:r>
              <a:rPr lang="en-US" sz="2400" dirty="0" err="1" smtClean="0"/>
              <a:t>và</a:t>
            </a:r>
            <a:r>
              <a:rPr lang="en-US" sz="2400" dirty="0" smtClean="0"/>
              <a:t> </a:t>
            </a:r>
            <a:r>
              <a:rPr lang="vi-VN" sz="2400" dirty="0" smtClean="0"/>
              <a:t>áp </a:t>
            </a:r>
            <a:r>
              <a:rPr lang="vi-VN" sz="2400" dirty="0"/>
              <a:t>dụng kiến thức đã học vào thực tế phát triển website. Việc nghiên cứu và triển khai RSS Feed sẽ giúp em hiểu sâu hơn về cách thức hoạt động của web hiện đại</a:t>
            </a:r>
            <a:endParaRPr lang="en-US" sz="2400" dirty="0">
              <a:solidFill>
                <a:srgbClr val="000000"/>
              </a:solidFill>
            </a:endParaRPr>
          </a:p>
        </p:txBody>
      </p:sp>
      <p:sp>
        <p:nvSpPr>
          <p:cNvPr id="9" name="AutoShape 9"/>
          <p:cNvSpPr/>
          <p:nvPr/>
        </p:nvSpPr>
        <p:spPr>
          <a:xfrm>
            <a:off x="-408731" y="1193142"/>
            <a:ext cx="18875389" cy="0"/>
          </a:xfrm>
          <a:prstGeom prst="line">
            <a:avLst/>
          </a:prstGeom>
          <a:ln w="9525" cap="flat">
            <a:solidFill>
              <a:srgbClr val="2C2C2C">
                <a:alpha val="29804"/>
              </a:srgbClr>
            </a:solidFill>
            <a:prstDash val="solid"/>
            <a:headEnd type="none" w="sm" len="sm"/>
            <a:tailEnd type="none" w="sm" len="sm"/>
          </a:ln>
        </p:spPr>
        <p:txBody>
          <a:bodyPr/>
          <a:lstStyle/>
          <a:p>
            <a:endParaRPr lang="en-US"/>
          </a:p>
        </p:txBody>
      </p:sp>
      <p:grpSp>
        <p:nvGrpSpPr>
          <p:cNvPr id="10" name="Group 10"/>
          <p:cNvGrpSpPr/>
          <p:nvPr/>
        </p:nvGrpSpPr>
        <p:grpSpPr>
          <a:xfrm>
            <a:off x="333652" y="166707"/>
            <a:ext cx="8586872" cy="861993"/>
            <a:chOff x="0" y="0"/>
            <a:chExt cx="11449163" cy="1149324"/>
          </a:xfrm>
        </p:grpSpPr>
        <p:sp>
          <p:nvSpPr>
            <p:cNvPr id="11" name="Freeform 11"/>
            <p:cNvSpPr/>
            <p:nvPr/>
          </p:nvSpPr>
          <p:spPr>
            <a:xfrm>
              <a:off x="0" y="0"/>
              <a:ext cx="1149324" cy="1149324"/>
            </a:xfrm>
            <a:custGeom>
              <a:avLst/>
              <a:gdLst/>
              <a:ahLst/>
              <a:cxnLst/>
              <a:rect l="l" t="t" r="r" b="b"/>
              <a:pathLst>
                <a:path w="1149324" h="1149324">
                  <a:moveTo>
                    <a:pt x="0" y="0"/>
                  </a:moveTo>
                  <a:lnTo>
                    <a:pt x="1149324" y="0"/>
                  </a:lnTo>
                  <a:lnTo>
                    <a:pt x="1149324" y="1149324"/>
                  </a:lnTo>
                  <a:lnTo>
                    <a:pt x="0" y="1149324"/>
                  </a:lnTo>
                  <a:lnTo>
                    <a:pt x="0" y="0"/>
                  </a:lnTo>
                  <a:close/>
                </a:path>
              </a:pathLst>
            </a:custGeom>
            <a:blipFill>
              <a:blip r:embed="rId6"/>
              <a:stretch>
                <a:fillRect/>
              </a:stretch>
            </a:blipFill>
          </p:spPr>
          <p:txBody>
            <a:bodyPr/>
            <a:lstStyle/>
            <a:p>
              <a:endParaRPr lang="en-US"/>
            </a:p>
          </p:txBody>
        </p:sp>
        <p:sp>
          <p:nvSpPr>
            <p:cNvPr id="12" name="TextBox 12"/>
            <p:cNvSpPr txBox="1"/>
            <p:nvPr/>
          </p:nvSpPr>
          <p:spPr>
            <a:xfrm>
              <a:off x="1487265" y="276324"/>
              <a:ext cx="9961898" cy="549050"/>
            </a:xfrm>
            <a:prstGeom prst="rect">
              <a:avLst/>
            </a:prstGeom>
          </p:spPr>
          <p:txBody>
            <a:bodyPr lIns="0" tIns="0" rIns="0" bIns="0" rtlCol="0" anchor="t">
              <a:spAutoFit/>
            </a:bodyPr>
            <a:lstStyle/>
            <a:p>
              <a:pPr algn="l">
                <a:lnSpc>
                  <a:spcPts val="3454"/>
                </a:lnSpc>
              </a:pPr>
              <a:r>
                <a:rPr lang="en-US" sz="2467" dirty="0">
                  <a:solidFill>
                    <a:srgbClr val="2C2C2C"/>
                  </a:solidFill>
                  <a:latin typeface="Arial" panose="020B0604020202020204" pitchFamily="34" charset="0"/>
                  <a:cs typeface="Arial" panose="020B0604020202020204" pitchFamily="34" charset="0"/>
                </a:rPr>
                <a:t>TRƯỜNG ĐẠI HỌC CÔNG NGHIỆP HÀ NỘI</a:t>
              </a: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0972801" y="1354912"/>
            <a:ext cx="5101620" cy="1308050"/>
          </a:xfrm>
          <a:prstGeom prst="rect">
            <a:avLst/>
          </a:prstGeom>
        </p:spPr>
        <p:txBody>
          <a:bodyPr wrap="square" lIns="0" tIns="0" rIns="0" bIns="0" rtlCol="0" anchor="t">
            <a:spAutoFit/>
          </a:bodyPr>
          <a:lstStyle/>
          <a:p>
            <a:pPr algn="l">
              <a:lnSpc>
                <a:spcPts val="10199"/>
              </a:lnSpc>
            </a:pPr>
            <a:r>
              <a:rPr lang="en-US" sz="5400" dirty="0" err="1">
                <a:solidFill>
                  <a:srgbClr val="000000"/>
                </a:solidFill>
                <a:latin typeface="Arial" panose="020B0604020202020204" pitchFamily="34" charset="0"/>
                <a:cs typeface="Arial" panose="020B0604020202020204" pitchFamily="34" charset="0"/>
              </a:rPr>
              <a:t>Mục</a:t>
            </a:r>
            <a:r>
              <a:rPr lang="en-US" sz="5400" dirty="0">
                <a:solidFill>
                  <a:srgbClr val="000000"/>
                </a:solidFill>
                <a:latin typeface="Arial" panose="020B0604020202020204" pitchFamily="34" charset="0"/>
                <a:cs typeface="Arial" panose="020B0604020202020204" pitchFamily="34" charset="0"/>
              </a:rPr>
              <a:t> </a:t>
            </a:r>
            <a:r>
              <a:rPr lang="en-US" sz="5400" dirty="0" err="1">
                <a:solidFill>
                  <a:srgbClr val="000000"/>
                </a:solidFill>
                <a:latin typeface="Arial" panose="020B0604020202020204" pitchFamily="34" charset="0"/>
                <a:cs typeface="Arial" panose="020B0604020202020204" pitchFamily="34" charset="0"/>
              </a:rPr>
              <a:t>đích</a:t>
            </a:r>
            <a:endParaRPr lang="en-US" sz="5400" dirty="0">
              <a:solidFill>
                <a:srgbClr val="000000"/>
              </a:solidFill>
              <a:latin typeface="Arial" panose="020B0604020202020204" pitchFamily="34" charset="0"/>
              <a:cs typeface="Arial" panose="020B0604020202020204" pitchFamily="34" charset="0"/>
            </a:endParaRPr>
          </a:p>
        </p:txBody>
      </p:sp>
      <p:sp>
        <p:nvSpPr>
          <p:cNvPr id="5" name="TextBox 5"/>
          <p:cNvSpPr txBox="1"/>
          <p:nvPr/>
        </p:nvSpPr>
        <p:spPr>
          <a:xfrm>
            <a:off x="8920524" y="3004440"/>
            <a:ext cx="7919676" cy="5565626"/>
          </a:xfrm>
          <a:prstGeom prst="rect">
            <a:avLst/>
          </a:prstGeom>
        </p:spPr>
        <p:txBody>
          <a:bodyPr wrap="square" lIns="0" tIns="0" rIns="0" bIns="0" rtlCol="0" anchor="t">
            <a:spAutoFit/>
          </a:bodyPr>
          <a:lstStyle/>
          <a:p>
            <a:pPr marL="225002" lvl="1">
              <a:lnSpc>
                <a:spcPts val="3126"/>
              </a:lnSpc>
            </a:pPr>
            <a:r>
              <a:rPr lang="en-US" sz="2400" dirty="0" smtClean="0">
                <a:solidFill>
                  <a:srgbClr val="000000"/>
                </a:solidFill>
                <a:latin typeface="Arial" panose="020B0604020202020204" pitchFamily="34" charset="0"/>
                <a:cs typeface="Arial" panose="020B0604020202020204" pitchFamily="34" charset="0"/>
              </a:rPr>
              <a:t>1. </a:t>
            </a:r>
            <a:r>
              <a:rPr lang="en-US" sz="2400" dirty="0" err="1" smtClean="0">
                <a:solidFill>
                  <a:srgbClr val="000000"/>
                </a:solidFill>
                <a:latin typeface="Arial" panose="020B0604020202020204" pitchFamily="34" charset="0"/>
                <a:cs typeface="Arial" panose="020B0604020202020204" pitchFamily="34" charset="0"/>
              </a:rPr>
              <a:t>Nghiên</a:t>
            </a:r>
            <a:r>
              <a:rPr lang="en-US" sz="2400" dirty="0" smtClean="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cứu</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và</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tìm</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hiểu</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sâu</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về</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công</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nghệ</a:t>
            </a:r>
            <a:r>
              <a:rPr lang="en-US" sz="2400" dirty="0">
                <a:solidFill>
                  <a:srgbClr val="000000"/>
                </a:solidFill>
                <a:latin typeface="Arial" panose="020B0604020202020204" pitchFamily="34" charset="0"/>
                <a:cs typeface="Arial" panose="020B0604020202020204" pitchFamily="34" charset="0"/>
              </a:rPr>
              <a:t> RSS Feed, </a:t>
            </a:r>
            <a:r>
              <a:rPr lang="en-US" sz="2400" dirty="0" err="1">
                <a:solidFill>
                  <a:srgbClr val="000000"/>
                </a:solidFill>
                <a:latin typeface="Arial" panose="020B0604020202020204" pitchFamily="34" charset="0"/>
                <a:cs typeface="Arial" panose="020B0604020202020204" pitchFamily="34" charset="0"/>
              </a:rPr>
              <a:t>bao</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gồm</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cấu</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trúc</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nguyên</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lý</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hoạt</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động</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và</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các</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ứng</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dụng</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phổ</a:t>
            </a:r>
            <a:r>
              <a:rPr lang="en-US" sz="2400" dirty="0">
                <a:solidFill>
                  <a:srgbClr val="000000"/>
                </a:solidFill>
                <a:latin typeface="Arial" panose="020B0604020202020204" pitchFamily="34" charset="0"/>
                <a:cs typeface="Arial" panose="020B0604020202020204" pitchFamily="34" charset="0"/>
              </a:rPr>
              <a:t> </a:t>
            </a:r>
            <a:r>
              <a:rPr lang="en-US" sz="2400" dirty="0" err="1" smtClean="0">
                <a:solidFill>
                  <a:srgbClr val="000000"/>
                </a:solidFill>
                <a:latin typeface="Arial" panose="020B0604020202020204" pitchFamily="34" charset="0"/>
                <a:cs typeface="Arial" panose="020B0604020202020204" pitchFamily="34" charset="0"/>
              </a:rPr>
              <a:t>biến</a:t>
            </a:r>
            <a:r>
              <a:rPr lang="en-US" sz="2400" dirty="0" smtClean="0">
                <a:solidFill>
                  <a:srgbClr val="000000"/>
                </a:solidFill>
                <a:latin typeface="Arial" panose="020B0604020202020204" pitchFamily="34" charset="0"/>
                <a:cs typeface="Arial" panose="020B0604020202020204" pitchFamily="34" charset="0"/>
              </a:rPr>
              <a:t>.</a:t>
            </a:r>
          </a:p>
          <a:p>
            <a:pPr marL="225002" lvl="1">
              <a:lnSpc>
                <a:spcPts val="3126"/>
              </a:lnSpc>
            </a:pPr>
            <a:endParaRPr lang="en-US" sz="2400" dirty="0">
              <a:solidFill>
                <a:srgbClr val="000000"/>
              </a:solidFill>
              <a:latin typeface="Arial" panose="020B0604020202020204" pitchFamily="34" charset="0"/>
              <a:cs typeface="Arial" panose="020B0604020202020204" pitchFamily="34" charset="0"/>
            </a:endParaRPr>
          </a:p>
          <a:p>
            <a:pPr marL="225002" lvl="1" algn="just">
              <a:lnSpc>
                <a:spcPts val="3126"/>
              </a:lnSpc>
            </a:pPr>
            <a:r>
              <a:rPr lang="vi-VN" sz="2400" dirty="0" smtClean="0">
                <a:solidFill>
                  <a:srgbClr val="000000"/>
                </a:solidFill>
                <a:cs typeface="Arial" panose="020B0604020202020204" pitchFamily="34" charset="0"/>
              </a:rPr>
              <a:t>2.</a:t>
            </a:r>
            <a:r>
              <a:rPr lang="en-US" sz="2400" dirty="0" smtClean="0">
                <a:solidFill>
                  <a:srgbClr val="000000"/>
                </a:solidFill>
                <a:cs typeface="Arial" panose="020B0604020202020204" pitchFamily="34" charset="0"/>
              </a:rPr>
              <a:t> </a:t>
            </a:r>
            <a:r>
              <a:rPr lang="vi-VN" sz="2400" dirty="0" smtClean="0">
                <a:solidFill>
                  <a:srgbClr val="000000"/>
                </a:solidFill>
                <a:cs typeface="Arial" panose="020B0604020202020204" pitchFamily="34" charset="0"/>
              </a:rPr>
              <a:t>Phân </a:t>
            </a:r>
            <a:r>
              <a:rPr lang="vi-VN" sz="2400" dirty="0">
                <a:solidFill>
                  <a:srgbClr val="000000"/>
                </a:solidFill>
                <a:cs typeface="Arial" panose="020B0604020202020204" pitchFamily="34" charset="0"/>
              </a:rPr>
              <a:t>tích và so sánh RSS Feed với các phương thức </a:t>
            </a:r>
            <a:r>
              <a:rPr lang="vi-VN" sz="2400" dirty="0" smtClean="0">
                <a:solidFill>
                  <a:srgbClr val="000000"/>
                </a:solidFill>
                <a:cs typeface="Arial" panose="020B0604020202020204" pitchFamily="34" charset="0"/>
              </a:rPr>
              <a:t>cập </a:t>
            </a:r>
            <a:r>
              <a:rPr lang="vi-VN" sz="2400" dirty="0">
                <a:solidFill>
                  <a:srgbClr val="000000"/>
                </a:solidFill>
                <a:cs typeface="Arial" panose="020B0604020202020204" pitchFamily="34" charset="0"/>
              </a:rPr>
              <a:t>nhật thông tin khác, đánh giá ưu nhược </a:t>
            </a:r>
            <a:r>
              <a:rPr lang="vi-VN" sz="2400" dirty="0" smtClean="0">
                <a:solidFill>
                  <a:srgbClr val="000000"/>
                </a:solidFill>
                <a:cs typeface="Arial" panose="020B0604020202020204" pitchFamily="34" charset="0"/>
              </a:rPr>
              <a:t>điểm</a:t>
            </a:r>
            <a:endParaRPr lang="en-US" sz="2400" dirty="0" smtClean="0">
              <a:solidFill>
                <a:srgbClr val="000000"/>
              </a:solidFill>
              <a:cs typeface="Arial" panose="020B0604020202020204" pitchFamily="34" charset="0"/>
            </a:endParaRPr>
          </a:p>
          <a:p>
            <a:pPr marL="225002" lvl="1">
              <a:lnSpc>
                <a:spcPts val="3126"/>
              </a:lnSpc>
            </a:pPr>
            <a:endParaRPr lang="en-US" sz="2400" dirty="0">
              <a:solidFill>
                <a:srgbClr val="000000"/>
              </a:solidFill>
              <a:latin typeface="Arial" panose="020B0604020202020204" pitchFamily="34" charset="0"/>
              <a:cs typeface="Arial" panose="020B0604020202020204" pitchFamily="34" charset="0"/>
            </a:endParaRPr>
          </a:p>
          <a:p>
            <a:pPr marL="225002" lvl="1" algn="just">
              <a:lnSpc>
                <a:spcPts val="3126"/>
              </a:lnSpc>
            </a:pPr>
            <a:r>
              <a:rPr lang="en-US" sz="2400" dirty="0" smtClean="0">
                <a:solidFill>
                  <a:srgbClr val="000000"/>
                </a:solidFill>
                <a:cs typeface="Arial" panose="020B0604020202020204" pitchFamily="34" charset="0"/>
              </a:rPr>
              <a:t>3. </a:t>
            </a:r>
            <a:r>
              <a:rPr lang="vi-VN" sz="2400" dirty="0" smtClean="0">
                <a:solidFill>
                  <a:srgbClr val="000000"/>
                </a:solidFill>
                <a:cs typeface="Arial" panose="020B0604020202020204" pitchFamily="34" charset="0"/>
              </a:rPr>
              <a:t>cập </a:t>
            </a:r>
            <a:r>
              <a:rPr lang="vi-VN" sz="2400" dirty="0">
                <a:solidFill>
                  <a:srgbClr val="000000"/>
                </a:solidFill>
                <a:cs typeface="Arial" panose="020B0604020202020204" pitchFamily="34" charset="0"/>
              </a:rPr>
              <a:t>nhật và chia sẻ thông tin nhanh chóng, hiệu </a:t>
            </a:r>
            <a:r>
              <a:rPr lang="vi-VN" sz="2400" dirty="0" smtClean="0">
                <a:solidFill>
                  <a:srgbClr val="000000"/>
                </a:solidFill>
                <a:cs typeface="Arial" panose="020B0604020202020204" pitchFamily="34" charset="0"/>
              </a:rPr>
              <a:t>quả</a:t>
            </a:r>
            <a:endParaRPr lang="vi-VN" sz="2400" dirty="0">
              <a:solidFill>
                <a:srgbClr val="000000"/>
              </a:solidFill>
              <a:latin typeface="Arial" panose="020B0604020202020204" pitchFamily="34" charset="0"/>
              <a:cs typeface="Arial" panose="020B0604020202020204" pitchFamily="34" charset="0"/>
            </a:endParaRPr>
          </a:p>
          <a:p>
            <a:pPr marL="225002" lvl="1" algn="l">
              <a:lnSpc>
                <a:spcPts val="3126"/>
              </a:lnSpc>
            </a:pPr>
            <a:endParaRPr lang="en-US" sz="2400" dirty="0" smtClean="0">
              <a:latin typeface="Arial" panose="020B0604020202020204" pitchFamily="34" charset="0"/>
              <a:cs typeface="Arial" panose="020B0604020202020204" pitchFamily="34" charset="0"/>
            </a:endParaRPr>
          </a:p>
          <a:p>
            <a:pPr marL="225002" lvl="1" algn="just">
              <a:lnSpc>
                <a:spcPts val="3126"/>
              </a:lnSpc>
            </a:pPr>
            <a:r>
              <a:rPr lang="en-US" sz="2400" dirty="0" smtClean="0">
                <a:latin typeface="Arial" panose="020B0604020202020204" pitchFamily="34" charset="0"/>
                <a:cs typeface="Arial" panose="020B0604020202020204" pitchFamily="34" charset="0"/>
              </a:rPr>
              <a:t>4. </a:t>
            </a:r>
            <a:r>
              <a:rPr lang="vi-VN" sz="2400" dirty="0" smtClean="0">
                <a:latin typeface="Arial" panose="020B0604020202020204" pitchFamily="34" charset="0"/>
                <a:cs typeface="Arial" panose="020B0604020202020204" pitchFamily="34" charset="0"/>
              </a:rPr>
              <a:t>Nâng </a:t>
            </a:r>
            <a:r>
              <a:rPr lang="vi-VN" sz="2400" dirty="0">
                <a:latin typeface="Arial" panose="020B0604020202020204" pitchFamily="34" charset="0"/>
                <a:cs typeface="Arial" panose="020B0604020202020204" pitchFamily="34" charset="0"/>
              </a:rPr>
              <a:t>cao khả năng </a:t>
            </a:r>
            <a:r>
              <a:rPr lang="en-US" sz="2400" dirty="0" err="1" smtClean="0">
                <a:latin typeface="Arial" panose="020B0604020202020204" pitchFamily="34" charset="0"/>
                <a:cs typeface="Arial" panose="020B0604020202020204" pitchFamily="34" charset="0"/>
              </a:rPr>
              <a:t>nắm</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bắt</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thông</a:t>
            </a:r>
            <a:r>
              <a:rPr lang="en-US" sz="2400" dirty="0" smtClean="0">
                <a:latin typeface="Arial" panose="020B0604020202020204" pitchFamily="34" charset="0"/>
                <a:cs typeface="Arial" panose="020B0604020202020204" pitchFamily="34" charset="0"/>
              </a:rPr>
              <a:t> tin </a:t>
            </a:r>
            <a:r>
              <a:rPr lang="en-US" sz="2400" dirty="0" err="1" smtClean="0">
                <a:latin typeface="Arial" panose="020B0604020202020204" pitchFamily="34" charset="0"/>
                <a:cs typeface="Arial" panose="020B0604020202020204" pitchFamily="34" charset="0"/>
              </a:rPr>
              <a:t>cho</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người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đọc</a:t>
            </a:r>
            <a:r>
              <a:rPr lang="en-US" sz="2400" dirty="0" smtClean="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T</a:t>
            </a:r>
            <a:r>
              <a:rPr lang="vi-VN" sz="2400" dirty="0" smtClean="0">
                <a:latin typeface="Arial" panose="020B0604020202020204" pitchFamily="34" charset="0"/>
                <a:cs typeface="Arial" panose="020B0604020202020204" pitchFamily="34" charset="0"/>
              </a:rPr>
              <a:t>ận </a:t>
            </a:r>
            <a:r>
              <a:rPr lang="vi-VN" sz="2400" dirty="0">
                <a:latin typeface="Arial" panose="020B0604020202020204" pitchFamily="34" charset="0"/>
                <a:cs typeface="Arial" panose="020B0604020202020204" pitchFamily="34" charset="0"/>
              </a:rPr>
              <a:t>dụng công nghệ hiện đại để mang lại trải </a:t>
            </a:r>
            <a:r>
              <a:rPr lang="vi-VN" sz="2400" dirty="0" smtClean="0">
                <a:latin typeface="Arial" panose="020B0604020202020204" pitchFamily="34" charset="0"/>
                <a:cs typeface="Arial" panose="020B0604020202020204" pitchFamily="34" charset="0"/>
              </a:rPr>
              <a:t>nghiệm</a:t>
            </a:r>
            <a:r>
              <a:rPr lang="en-US" sz="2400" dirty="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mới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nhanh</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chóng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tiện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nghi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chính</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xác</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nhất</a:t>
            </a:r>
            <a:r>
              <a:rPr lang="en-US" sz="2400" dirty="0">
                <a:latin typeface="Arial" panose="020B0604020202020204" pitchFamily="34" charset="0"/>
                <a:cs typeface="Arial" panose="020B0604020202020204" pitchFamily="34" charset="0"/>
              </a:rPr>
              <a:t>.</a:t>
            </a:r>
            <a:endParaRPr lang="en-US" sz="2084" dirty="0">
              <a:solidFill>
                <a:srgbClr val="000000"/>
              </a:solidFill>
              <a:latin typeface="Arial" panose="020B0604020202020204" pitchFamily="34" charset="0"/>
              <a:cs typeface="Arial" panose="020B0604020202020204" pitchFamily="34" charset="0"/>
            </a:endParaRPr>
          </a:p>
          <a:p>
            <a:pPr algn="l">
              <a:lnSpc>
                <a:spcPts val="3126"/>
              </a:lnSpc>
            </a:pPr>
            <a:endParaRPr lang="en-US" sz="2084" dirty="0">
              <a:solidFill>
                <a:srgbClr val="000000"/>
              </a:solidFill>
              <a:latin typeface="Arial" panose="020B0604020202020204" pitchFamily="34" charset="0"/>
              <a:cs typeface="Arial" panose="020B0604020202020204" pitchFamily="34" charset="0"/>
            </a:endParaRPr>
          </a:p>
          <a:p>
            <a:pPr algn="l">
              <a:lnSpc>
                <a:spcPts val="3126"/>
              </a:lnSpc>
            </a:pPr>
            <a:endParaRPr lang="en-US" sz="2084" dirty="0">
              <a:solidFill>
                <a:srgbClr val="000000"/>
              </a:solidFill>
              <a:latin typeface="Arial" panose="020B0604020202020204" pitchFamily="34" charset="0"/>
              <a:cs typeface="Arial" panose="020B0604020202020204" pitchFamily="34" charset="0"/>
            </a:endParaRPr>
          </a:p>
        </p:txBody>
      </p:sp>
      <p:sp>
        <p:nvSpPr>
          <p:cNvPr id="6" name="AutoShape 6"/>
          <p:cNvSpPr/>
          <p:nvPr/>
        </p:nvSpPr>
        <p:spPr>
          <a:xfrm>
            <a:off x="-408731" y="1193142"/>
            <a:ext cx="18875389" cy="0"/>
          </a:xfrm>
          <a:prstGeom prst="line">
            <a:avLst/>
          </a:prstGeom>
          <a:ln w="9525" cap="flat">
            <a:solidFill>
              <a:srgbClr val="2C2C2C">
                <a:alpha val="29804"/>
              </a:srgbClr>
            </a:solidFill>
            <a:prstDash val="solid"/>
            <a:headEnd type="none" w="sm" len="sm"/>
            <a:tailEnd type="none" w="sm" len="sm"/>
          </a:ln>
        </p:spPr>
        <p:txBody>
          <a:bodyPr/>
          <a:lstStyle/>
          <a:p>
            <a:endParaRPr lang="en-US">
              <a:latin typeface="Arial" panose="020B0604020202020204" pitchFamily="34" charset="0"/>
              <a:cs typeface="Arial" panose="020B0604020202020204" pitchFamily="34" charset="0"/>
            </a:endParaRPr>
          </a:p>
        </p:txBody>
      </p:sp>
      <p:grpSp>
        <p:nvGrpSpPr>
          <p:cNvPr id="7" name="Group 7"/>
          <p:cNvGrpSpPr/>
          <p:nvPr/>
        </p:nvGrpSpPr>
        <p:grpSpPr>
          <a:xfrm>
            <a:off x="333652" y="166707"/>
            <a:ext cx="8586872" cy="861993"/>
            <a:chOff x="0" y="0"/>
            <a:chExt cx="11449163" cy="1149324"/>
          </a:xfrm>
        </p:grpSpPr>
        <p:sp>
          <p:nvSpPr>
            <p:cNvPr id="8" name="Freeform 8"/>
            <p:cNvSpPr/>
            <p:nvPr/>
          </p:nvSpPr>
          <p:spPr>
            <a:xfrm>
              <a:off x="0" y="0"/>
              <a:ext cx="1149324" cy="1149324"/>
            </a:xfrm>
            <a:custGeom>
              <a:avLst/>
              <a:gdLst/>
              <a:ahLst/>
              <a:cxnLst/>
              <a:rect l="l" t="t" r="r" b="b"/>
              <a:pathLst>
                <a:path w="1149324" h="1149324">
                  <a:moveTo>
                    <a:pt x="0" y="0"/>
                  </a:moveTo>
                  <a:lnTo>
                    <a:pt x="1149324" y="0"/>
                  </a:lnTo>
                  <a:lnTo>
                    <a:pt x="1149324" y="1149324"/>
                  </a:lnTo>
                  <a:lnTo>
                    <a:pt x="0" y="1149324"/>
                  </a:lnTo>
                  <a:lnTo>
                    <a:pt x="0" y="0"/>
                  </a:lnTo>
                  <a:close/>
                </a:path>
              </a:pathLst>
            </a:custGeom>
            <a:blipFill>
              <a:blip r:embed="rId3"/>
              <a:stretch>
                <a:fillRect/>
              </a:stretch>
            </a:blipFill>
          </p:spPr>
          <p:txBody>
            <a:bodyPr/>
            <a:lstStyle/>
            <a:p>
              <a:endParaRPr lang="en-US">
                <a:latin typeface="Arial" panose="020B0604020202020204" pitchFamily="34" charset="0"/>
                <a:cs typeface="Arial" panose="020B0604020202020204" pitchFamily="34" charset="0"/>
              </a:endParaRPr>
            </a:p>
          </p:txBody>
        </p:sp>
        <p:sp>
          <p:nvSpPr>
            <p:cNvPr id="9" name="TextBox 9"/>
            <p:cNvSpPr txBox="1"/>
            <p:nvPr/>
          </p:nvSpPr>
          <p:spPr>
            <a:xfrm>
              <a:off x="1487265" y="276324"/>
              <a:ext cx="9961898" cy="549050"/>
            </a:xfrm>
            <a:prstGeom prst="rect">
              <a:avLst/>
            </a:prstGeom>
          </p:spPr>
          <p:txBody>
            <a:bodyPr lIns="0" tIns="0" rIns="0" bIns="0" rtlCol="0" anchor="t">
              <a:spAutoFit/>
            </a:bodyPr>
            <a:lstStyle/>
            <a:p>
              <a:pPr algn="l">
                <a:lnSpc>
                  <a:spcPts val="3454"/>
                </a:lnSpc>
              </a:pPr>
              <a:r>
                <a:rPr lang="en-US" sz="2467">
                  <a:solidFill>
                    <a:srgbClr val="2C2C2C"/>
                  </a:solidFill>
                  <a:latin typeface="Arial" panose="020B0604020202020204" pitchFamily="34" charset="0"/>
                  <a:cs typeface="Arial" panose="020B0604020202020204" pitchFamily="34" charset="0"/>
                </a:rPr>
                <a:t>TRƯỜNG ĐẠI HỌC CÔNG NGHIỆP HÀ NỘI</a:t>
              </a:r>
            </a:p>
          </p:txBody>
        </p:sp>
      </p:grpSp>
      <p:pic>
        <p:nvPicPr>
          <p:cNvPr id="1026" name="Picture 2" descr="Mục tiêu là gì? Phân biệt giữa mục tiêu và mục đíc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1" y="2781300"/>
            <a:ext cx="8768123" cy="49405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3703" y="2950233"/>
            <a:ext cx="1498537" cy="1035783"/>
            <a:chOff x="0" y="0"/>
            <a:chExt cx="4770434" cy="3230880"/>
          </a:xfrm>
        </p:grpSpPr>
        <p:sp>
          <p:nvSpPr>
            <p:cNvPr id="3" name="Freeform 3"/>
            <p:cNvSpPr/>
            <p:nvPr/>
          </p:nvSpPr>
          <p:spPr>
            <a:xfrm>
              <a:off x="5080" y="12700"/>
              <a:ext cx="4755194" cy="3205480"/>
            </a:xfrm>
            <a:custGeom>
              <a:avLst/>
              <a:gdLst/>
              <a:ahLst/>
              <a:cxnLst/>
              <a:rect l="l" t="t" r="r" b="b"/>
              <a:pathLst>
                <a:path w="4755194" h="3205480">
                  <a:moveTo>
                    <a:pt x="3965254" y="3205480"/>
                  </a:moveTo>
                  <a:lnTo>
                    <a:pt x="0" y="3205480"/>
                  </a:lnTo>
                  <a:lnTo>
                    <a:pt x="791210" y="1602740"/>
                  </a:lnTo>
                  <a:lnTo>
                    <a:pt x="0" y="0"/>
                  </a:lnTo>
                  <a:lnTo>
                    <a:pt x="3965254" y="0"/>
                  </a:lnTo>
                  <a:lnTo>
                    <a:pt x="4755194" y="1602740"/>
                  </a:lnTo>
                  <a:lnTo>
                    <a:pt x="3965254" y="3205480"/>
                  </a:lnTo>
                  <a:close/>
                </a:path>
              </a:pathLst>
            </a:custGeom>
            <a:solidFill>
              <a:srgbClr val="86EAE9"/>
            </a:solidFill>
          </p:spPr>
          <p:txBody>
            <a:bodyPr/>
            <a:lstStyle/>
            <a:p>
              <a:endParaRPr lang="en-US">
                <a:latin typeface="Arial" panose="020B0604020202020204" pitchFamily="34" charset="0"/>
                <a:cs typeface="Arial" panose="020B0604020202020204" pitchFamily="34" charset="0"/>
              </a:endParaRPr>
            </a:p>
          </p:txBody>
        </p:sp>
      </p:grpSp>
      <p:grpSp>
        <p:nvGrpSpPr>
          <p:cNvPr id="4" name="Group 4"/>
          <p:cNvGrpSpPr/>
          <p:nvPr/>
        </p:nvGrpSpPr>
        <p:grpSpPr>
          <a:xfrm>
            <a:off x="2473703" y="4341909"/>
            <a:ext cx="1498537" cy="1035783"/>
            <a:chOff x="0" y="0"/>
            <a:chExt cx="4770434" cy="3230880"/>
          </a:xfrm>
        </p:grpSpPr>
        <p:sp>
          <p:nvSpPr>
            <p:cNvPr id="5" name="Freeform 5"/>
            <p:cNvSpPr/>
            <p:nvPr/>
          </p:nvSpPr>
          <p:spPr>
            <a:xfrm>
              <a:off x="5080" y="12700"/>
              <a:ext cx="4755194" cy="3205480"/>
            </a:xfrm>
            <a:custGeom>
              <a:avLst/>
              <a:gdLst/>
              <a:ahLst/>
              <a:cxnLst/>
              <a:rect l="l" t="t" r="r" b="b"/>
              <a:pathLst>
                <a:path w="4755194" h="3205480">
                  <a:moveTo>
                    <a:pt x="3965254" y="3205480"/>
                  </a:moveTo>
                  <a:lnTo>
                    <a:pt x="0" y="3205480"/>
                  </a:lnTo>
                  <a:lnTo>
                    <a:pt x="791210" y="1602740"/>
                  </a:lnTo>
                  <a:lnTo>
                    <a:pt x="0" y="0"/>
                  </a:lnTo>
                  <a:lnTo>
                    <a:pt x="3965254" y="0"/>
                  </a:lnTo>
                  <a:lnTo>
                    <a:pt x="4755194" y="1602740"/>
                  </a:lnTo>
                  <a:lnTo>
                    <a:pt x="3965254" y="3205480"/>
                  </a:lnTo>
                  <a:close/>
                </a:path>
              </a:pathLst>
            </a:custGeom>
            <a:solidFill>
              <a:srgbClr val="3EDAD8"/>
            </a:solidFill>
          </p:spPr>
          <p:txBody>
            <a:bodyPr/>
            <a:lstStyle/>
            <a:p>
              <a:endParaRPr lang="en-US">
                <a:latin typeface="Arial" panose="020B0604020202020204" pitchFamily="34" charset="0"/>
                <a:cs typeface="Arial" panose="020B0604020202020204" pitchFamily="34" charset="0"/>
              </a:endParaRPr>
            </a:p>
          </p:txBody>
        </p:sp>
      </p:grpSp>
      <p:grpSp>
        <p:nvGrpSpPr>
          <p:cNvPr id="6" name="Group 6"/>
          <p:cNvGrpSpPr/>
          <p:nvPr/>
        </p:nvGrpSpPr>
        <p:grpSpPr>
          <a:xfrm>
            <a:off x="2473703" y="5730117"/>
            <a:ext cx="1498537" cy="1035783"/>
            <a:chOff x="0" y="0"/>
            <a:chExt cx="4770434" cy="3230880"/>
          </a:xfrm>
        </p:grpSpPr>
        <p:sp>
          <p:nvSpPr>
            <p:cNvPr id="7" name="Freeform 7"/>
            <p:cNvSpPr/>
            <p:nvPr/>
          </p:nvSpPr>
          <p:spPr>
            <a:xfrm>
              <a:off x="5080" y="12700"/>
              <a:ext cx="4755194" cy="3205480"/>
            </a:xfrm>
            <a:custGeom>
              <a:avLst/>
              <a:gdLst/>
              <a:ahLst/>
              <a:cxnLst/>
              <a:rect l="l" t="t" r="r" b="b"/>
              <a:pathLst>
                <a:path w="4755194" h="3205480">
                  <a:moveTo>
                    <a:pt x="3965254" y="3205480"/>
                  </a:moveTo>
                  <a:lnTo>
                    <a:pt x="0" y="3205480"/>
                  </a:lnTo>
                  <a:lnTo>
                    <a:pt x="791210" y="1602740"/>
                  </a:lnTo>
                  <a:lnTo>
                    <a:pt x="0" y="0"/>
                  </a:lnTo>
                  <a:lnTo>
                    <a:pt x="3965254" y="0"/>
                  </a:lnTo>
                  <a:lnTo>
                    <a:pt x="4755194" y="1602740"/>
                  </a:lnTo>
                  <a:lnTo>
                    <a:pt x="3965254" y="3205480"/>
                  </a:lnTo>
                  <a:close/>
                </a:path>
              </a:pathLst>
            </a:custGeom>
            <a:solidFill>
              <a:srgbClr val="37C9EF"/>
            </a:solidFill>
          </p:spPr>
          <p:txBody>
            <a:bodyPr/>
            <a:lstStyle/>
            <a:p>
              <a:endParaRPr lang="en-US">
                <a:latin typeface="Arial" panose="020B0604020202020204" pitchFamily="34" charset="0"/>
                <a:cs typeface="Arial" panose="020B0604020202020204" pitchFamily="34" charset="0"/>
              </a:endParaRPr>
            </a:p>
          </p:txBody>
        </p:sp>
      </p:grpSp>
      <p:grpSp>
        <p:nvGrpSpPr>
          <p:cNvPr id="8" name="Group 8"/>
          <p:cNvGrpSpPr/>
          <p:nvPr/>
        </p:nvGrpSpPr>
        <p:grpSpPr>
          <a:xfrm>
            <a:off x="2473703" y="7118324"/>
            <a:ext cx="1498537" cy="1035783"/>
            <a:chOff x="0" y="0"/>
            <a:chExt cx="4770434" cy="3230880"/>
          </a:xfrm>
        </p:grpSpPr>
        <p:sp>
          <p:nvSpPr>
            <p:cNvPr id="9" name="Freeform 9"/>
            <p:cNvSpPr/>
            <p:nvPr/>
          </p:nvSpPr>
          <p:spPr>
            <a:xfrm>
              <a:off x="5080" y="12700"/>
              <a:ext cx="4755194" cy="3205480"/>
            </a:xfrm>
            <a:custGeom>
              <a:avLst/>
              <a:gdLst/>
              <a:ahLst/>
              <a:cxnLst/>
              <a:rect l="l" t="t" r="r" b="b"/>
              <a:pathLst>
                <a:path w="4755194" h="3205480">
                  <a:moveTo>
                    <a:pt x="3965254" y="3205480"/>
                  </a:moveTo>
                  <a:lnTo>
                    <a:pt x="0" y="3205480"/>
                  </a:lnTo>
                  <a:lnTo>
                    <a:pt x="791210" y="1602740"/>
                  </a:lnTo>
                  <a:lnTo>
                    <a:pt x="0" y="0"/>
                  </a:lnTo>
                  <a:lnTo>
                    <a:pt x="3965254" y="0"/>
                  </a:lnTo>
                  <a:lnTo>
                    <a:pt x="4755194" y="1602740"/>
                  </a:lnTo>
                  <a:lnTo>
                    <a:pt x="3965254" y="3205480"/>
                  </a:lnTo>
                  <a:close/>
                </a:path>
              </a:pathLst>
            </a:custGeom>
            <a:solidFill>
              <a:srgbClr val="2C92D5"/>
            </a:solidFill>
          </p:spPr>
          <p:txBody>
            <a:bodyPr/>
            <a:lstStyle/>
            <a:p>
              <a:endParaRPr lang="en-US">
                <a:latin typeface="Arial" panose="020B0604020202020204" pitchFamily="34" charset="0"/>
                <a:cs typeface="Arial" panose="020B0604020202020204" pitchFamily="34" charset="0"/>
              </a:endParaRPr>
            </a:p>
          </p:txBody>
        </p:sp>
      </p:grpSp>
      <p:sp>
        <p:nvSpPr>
          <p:cNvPr id="10" name="Freeform 10"/>
          <p:cNvSpPr/>
          <p:nvPr/>
        </p:nvSpPr>
        <p:spPr>
          <a:xfrm>
            <a:off x="2976549" y="3193338"/>
            <a:ext cx="575608" cy="575608"/>
          </a:xfrm>
          <a:custGeom>
            <a:avLst/>
            <a:gdLst/>
            <a:ahLst/>
            <a:cxnLst/>
            <a:rect l="l" t="t" r="r" b="b"/>
            <a:pathLst>
              <a:path w="575608" h="575608">
                <a:moveTo>
                  <a:pt x="0" y="0"/>
                </a:moveTo>
                <a:lnTo>
                  <a:pt x="575608" y="0"/>
                </a:lnTo>
                <a:lnTo>
                  <a:pt x="575608" y="575608"/>
                </a:lnTo>
                <a:lnTo>
                  <a:pt x="0" y="57560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latin typeface="Arial" panose="020B0604020202020204" pitchFamily="34" charset="0"/>
              <a:cs typeface="Arial" panose="020B0604020202020204" pitchFamily="34" charset="0"/>
            </a:endParaRPr>
          </a:p>
        </p:txBody>
      </p:sp>
      <p:sp>
        <p:nvSpPr>
          <p:cNvPr id="11" name="Freeform 11"/>
          <p:cNvSpPr/>
          <p:nvPr/>
        </p:nvSpPr>
        <p:spPr>
          <a:xfrm>
            <a:off x="2986101" y="7357964"/>
            <a:ext cx="556504" cy="556504"/>
          </a:xfrm>
          <a:custGeom>
            <a:avLst/>
            <a:gdLst/>
            <a:ahLst/>
            <a:cxnLst/>
            <a:rect l="l" t="t" r="r" b="b"/>
            <a:pathLst>
              <a:path w="556504" h="556504">
                <a:moveTo>
                  <a:pt x="0" y="0"/>
                </a:moveTo>
                <a:lnTo>
                  <a:pt x="556504" y="0"/>
                </a:lnTo>
                <a:lnTo>
                  <a:pt x="556504" y="556504"/>
                </a:lnTo>
                <a:lnTo>
                  <a:pt x="0" y="556504"/>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latin typeface="Arial" panose="020B0604020202020204" pitchFamily="34" charset="0"/>
              <a:cs typeface="Arial" panose="020B0604020202020204" pitchFamily="34" charset="0"/>
            </a:endParaRPr>
          </a:p>
        </p:txBody>
      </p:sp>
      <p:sp>
        <p:nvSpPr>
          <p:cNvPr id="12" name="Freeform 12"/>
          <p:cNvSpPr/>
          <p:nvPr/>
        </p:nvSpPr>
        <p:spPr>
          <a:xfrm>
            <a:off x="2674143" y="8465994"/>
            <a:ext cx="548829" cy="548829"/>
          </a:xfrm>
          <a:custGeom>
            <a:avLst/>
            <a:gdLst/>
            <a:ahLst/>
            <a:cxnLst/>
            <a:rect l="l" t="t" r="r" b="b"/>
            <a:pathLst>
              <a:path w="548829" h="548829">
                <a:moveTo>
                  <a:pt x="0" y="0"/>
                </a:moveTo>
                <a:lnTo>
                  <a:pt x="548829" y="0"/>
                </a:lnTo>
                <a:lnTo>
                  <a:pt x="548829" y="548829"/>
                </a:lnTo>
                <a:lnTo>
                  <a:pt x="0" y="54882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latin typeface="Arial" panose="020B0604020202020204" pitchFamily="34" charset="0"/>
              <a:cs typeface="Arial" panose="020B0604020202020204" pitchFamily="34" charset="0"/>
            </a:endParaRPr>
          </a:p>
        </p:txBody>
      </p:sp>
      <p:sp>
        <p:nvSpPr>
          <p:cNvPr id="13" name="Freeform 13"/>
          <p:cNvSpPr/>
          <p:nvPr/>
        </p:nvSpPr>
        <p:spPr>
          <a:xfrm>
            <a:off x="2994978" y="4535248"/>
            <a:ext cx="455986" cy="604319"/>
          </a:xfrm>
          <a:custGeom>
            <a:avLst/>
            <a:gdLst/>
            <a:ahLst/>
            <a:cxnLst/>
            <a:rect l="l" t="t" r="r" b="b"/>
            <a:pathLst>
              <a:path w="455986" h="604319">
                <a:moveTo>
                  <a:pt x="0" y="0"/>
                </a:moveTo>
                <a:lnTo>
                  <a:pt x="455987" y="0"/>
                </a:lnTo>
                <a:lnTo>
                  <a:pt x="455987" y="604319"/>
                </a:lnTo>
                <a:lnTo>
                  <a:pt x="0" y="604319"/>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latin typeface="Arial" panose="020B0604020202020204" pitchFamily="34" charset="0"/>
              <a:cs typeface="Arial" panose="020B0604020202020204" pitchFamily="34" charset="0"/>
            </a:endParaRPr>
          </a:p>
        </p:txBody>
      </p:sp>
      <p:sp>
        <p:nvSpPr>
          <p:cNvPr id="14" name="Freeform 14"/>
          <p:cNvSpPr/>
          <p:nvPr/>
        </p:nvSpPr>
        <p:spPr>
          <a:xfrm>
            <a:off x="2891443" y="5916479"/>
            <a:ext cx="663058" cy="663058"/>
          </a:xfrm>
          <a:custGeom>
            <a:avLst/>
            <a:gdLst/>
            <a:ahLst/>
            <a:cxnLst/>
            <a:rect l="l" t="t" r="r" b="b"/>
            <a:pathLst>
              <a:path w="663058" h="663058">
                <a:moveTo>
                  <a:pt x="0" y="0"/>
                </a:moveTo>
                <a:lnTo>
                  <a:pt x="663057" y="0"/>
                </a:lnTo>
                <a:lnTo>
                  <a:pt x="663057" y="663058"/>
                </a:lnTo>
                <a:lnTo>
                  <a:pt x="0" y="663058"/>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txBody>
          <a:bodyPr/>
          <a:lstStyle/>
          <a:p>
            <a:endParaRPr lang="en-US">
              <a:latin typeface="Arial" panose="020B0604020202020204" pitchFamily="34" charset="0"/>
              <a:cs typeface="Arial" panose="020B0604020202020204" pitchFamily="34" charset="0"/>
            </a:endParaRPr>
          </a:p>
        </p:txBody>
      </p:sp>
      <p:sp>
        <p:nvSpPr>
          <p:cNvPr id="15" name="AutoShape 15"/>
          <p:cNvSpPr/>
          <p:nvPr/>
        </p:nvSpPr>
        <p:spPr>
          <a:xfrm>
            <a:off x="-408731" y="1193142"/>
            <a:ext cx="18875389" cy="0"/>
          </a:xfrm>
          <a:prstGeom prst="line">
            <a:avLst/>
          </a:prstGeom>
          <a:ln w="9525" cap="flat">
            <a:solidFill>
              <a:srgbClr val="2C2C2C">
                <a:alpha val="29804"/>
              </a:srgbClr>
            </a:solidFill>
            <a:prstDash val="solid"/>
            <a:headEnd type="none" w="sm" len="sm"/>
            <a:tailEnd type="none" w="sm" len="sm"/>
          </a:ln>
        </p:spPr>
        <p:txBody>
          <a:bodyPr/>
          <a:lstStyle/>
          <a:p>
            <a:endParaRPr lang="en-US">
              <a:latin typeface="Arial" panose="020B0604020202020204" pitchFamily="34" charset="0"/>
              <a:cs typeface="Arial" panose="020B0604020202020204" pitchFamily="34" charset="0"/>
            </a:endParaRPr>
          </a:p>
        </p:txBody>
      </p:sp>
      <p:grpSp>
        <p:nvGrpSpPr>
          <p:cNvPr id="16" name="Group 16"/>
          <p:cNvGrpSpPr/>
          <p:nvPr/>
        </p:nvGrpSpPr>
        <p:grpSpPr>
          <a:xfrm>
            <a:off x="333652" y="166707"/>
            <a:ext cx="8586872" cy="861993"/>
            <a:chOff x="0" y="0"/>
            <a:chExt cx="11449163" cy="1149324"/>
          </a:xfrm>
        </p:grpSpPr>
        <p:sp>
          <p:nvSpPr>
            <p:cNvPr id="17" name="Freeform 17"/>
            <p:cNvSpPr/>
            <p:nvPr/>
          </p:nvSpPr>
          <p:spPr>
            <a:xfrm>
              <a:off x="0" y="0"/>
              <a:ext cx="1149324" cy="1149324"/>
            </a:xfrm>
            <a:custGeom>
              <a:avLst/>
              <a:gdLst/>
              <a:ahLst/>
              <a:cxnLst/>
              <a:rect l="l" t="t" r="r" b="b"/>
              <a:pathLst>
                <a:path w="1149324" h="1149324">
                  <a:moveTo>
                    <a:pt x="0" y="0"/>
                  </a:moveTo>
                  <a:lnTo>
                    <a:pt x="1149324" y="0"/>
                  </a:lnTo>
                  <a:lnTo>
                    <a:pt x="1149324" y="1149324"/>
                  </a:lnTo>
                  <a:lnTo>
                    <a:pt x="0" y="1149324"/>
                  </a:lnTo>
                  <a:lnTo>
                    <a:pt x="0" y="0"/>
                  </a:lnTo>
                  <a:close/>
                </a:path>
              </a:pathLst>
            </a:custGeom>
            <a:blipFill>
              <a:blip r:embed="rId12"/>
              <a:stretch>
                <a:fillRect/>
              </a:stretch>
            </a:blipFill>
          </p:spPr>
          <p:txBody>
            <a:bodyPr/>
            <a:lstStyle/>
            <a:p>
              <a:endParaRPr lang="en-US">
                <a:latin typeface="Arial" panose="020B0604020202020204" pitchFamily="34" charset="0"/>
                <a:cs typeface="Arial" panose="020B0604020202020204" pitchFamily="34" charset="0"/>
              </a:endParaRPr>
            </a:p>
          </p:txBody>
        </p:sp>
        <p:sp>
          <p:nvSpPr>
            <p:cNvPr id="18" name="TextBox 18"/>
            <p:cNvSpPr txBox="1"/>
            <p:nvPr/>
          </p:nvSpPr>
          <p:spPr>
            <a:xfrm>
              <a:off x="1487265" y="276324"/>
              <a:ext cx="9961898" cy="549050"/>
            </a:xfrm>
            <a:prstGeom prst="rect">
              <a:avLst/>
            </a:prstGeom>
          </p:spPr>
          <p:txBody>
            <a:bodyPr lIns="0" tIns="0" rIns="0" bIns="0" rtlCol="0" anchor="t">
              <a:spAutoFit/>
            </a:bodyPr>
            <a:lstStyle/>
            <a:p>
              <a:pPr algn="l">
                <a:lnSpc>
                  <a:spcPts val="3454"/>
                </a:lnSpc>
              </a:pPr>
              <a:r>
                <a:rPr lang="en-US" sz="2467">
                  <a:solidFill>
                    <a:srgbClr val="2C2C2C"/>
                  </a:solidFill>
                  <a:latin typeface="Arial" panose="020B0604020202020204" pitchFamily="34" charset="0"/>
                  <a:cs typeface="Arial" panose="020B0604020202020204" pitchFamily="34" charset="0"/>
                </a:rPr>
                <a:t>TRƯỜNG ĐẠI HỌC CÔNG NGHIỆP HÀ NỘI</a:t>
              </a:r>
            </a:p>
          </p:txBody>
        </p:sp>
      </p:grpSp>
      <p:sp>
        <p:nvSpPr>
          <p:cNvPr id="24" name="TextBox 24"/>
          <p:cNvSpPr txBox="1"/>
          <p:nvPr/>
        </p:nvSpPr>
        <p:spPr>
          <a:xfrm>
            <a:off x="4323678" y="3142966"/>
            <a:ext cx="5449886" cy="872034"/>
          </a:xfrm>
          <a:prstGeom prst="rect">
            <a:avLst/>
          </a:prstGeom>
        </p:spPr>
        <p:txBody>
          <a:bodyPr lIns="0" tIns="0" rIns="0" bIns="0" rtlCol="0" anchor="t">
            <a:spAutoFit/>
          </a:bodyPr>
          <a:lstStyle/>
          <a:p>
            <a:pPr marL="482831" lvl="1" indent="-241416" algn="l">
              <a:lnSpc>
                <a:spcPts val="3354"/>
              </a:lnSpc>
              <a:buFont typeface="Arial"/>
              <a:buChar char="•"/>
            </a:pPr>
            <a:r>
              <a:rPr lang="en-US" sz="2236" spc="44" dirty="0" err="1">
                <a:solidFill>
                  <a:srgbClr val="191919"/>
                </a:solidFill>
                <a:latin typeface="Arial" panose="020B0604020202020204" pitchFamily="34" charset="0"/>
                <a:cs typeface="Arial" panose="020B0604020202020204" pitchFamily="34" charset="0"/>
              </a:rPr>
              <a:t>Ngôn</a:t>
            </a:r>
            <a:r>
              <a:rPr lang="en-US" sz="2236" spc="44" dirty="0">
                <a:solidFill>
                  <a:srgbClr val="191919"/>
                </a:solidFill>
                <a:latin typeface="Arial" panose="020B0604020202020204" pitchFamily="34" charset="0"/>
                <a:cs typeface="Arial" panose="020B0604020202020204" pitchFamily="34" charset="0"/>
              </a:rPr>
              <a:t> </a:t>
            </a:r>
            <a:r>
              <a:rPr lang="en-US" sz="2236" spc="44" dirty="0" err="1" smtClean="0">
                <a:solidFill>
                  <a:srgbClr val="191919"/>
                </a:solidFill>
                <a:latin typeface="Arial" panose="020B0604020202020204" pitchFamily="34" charset="0"/>
                <a:cs typeface="Arial" panose="020B0604020202020204" pitchFamily="34" charset="0"/>
              </a:rPr>
              <a:t>ngữ</a:t>
            </a:r>
            <a:r>
              <a:rPr lang="en-US" sz="2236" spc="44" dirty="0" smtClean="0">
                <a:solidFill>
                  <a:srgbClr val="191919"/>
                </a:solidFill>
                <a:latin typeface="Arial" panose="020B0604020202020204" pitchFamily="34" charset="0"/>
                <a:cs typeface="Arial" panose="020B0604020202020204" pitchFamily="34" charset="0"/>
              </a:rPr>
              <a:t>: JavaScript, Java</a:t>
            </a:r>
            <a:endParaRPr lang="en-US" sz="2236" spc="44" dirty="0">
              <a:solidFill>
                <a:srgbClr val="191919"/>
              </a:solidFill>
              <a:latin typeface="Arial" panose="020B0604020202020204" pitchFamily="34" charset="0"/>
              <a:cs typeface="Arial" panose="020B0604020202020204" pitchFamily="34" charset="0"/>
            </a:endParaRPr>
          </a:p>
          <a:p>
            <a:pPr algn="l">
              <a:lnSpc>
                <a:spcPts val="3354"/>
              </a:lnSpc>
            </a:pPr>
            <a:endParaRPr lang="en-US" sz="2236" spc="44" dirty="0">
              <a:solidFill>
                <a:srgbClr val="191919"/>
              </a:solidFill>
              <a:latin typeface="Arial" panose="020B0604020202020204" pitchFamily="34" charset="0"/>
              <a:cs typeface="Arial" panose="020B0604020202020204" pitchFamily="34" charset="0"/>
            </a:endParaRPr>
          </a:p>
        </p:txBody>
      </p:sp>
      <p:sp>
        <p:nvSpPr>
          <p:cNvPr id="25" name="TextBox 25"/>
          <p:cNvSpPr txBox="1"/>
          <p:nvPr/>
        </p:nvSpPr>
        <p:spPr>
          <a:xfrm>
            <a:off x="4323678" y="4563516"/>
            <a:ext cx="6047735" cy="843050"/>
          </a:xfrm>
          <a:prstGeom prst="rect">
            <a:avLst/>
          </a:prstGeom>
        </p:spPr>
        <p:txBody>
          <a:bodyPr lIns="0" tIns="0" rIns="0" bIns="0" rtlCol="0" anchor="t">
            <a:spAutoFit/>
          </a:bodyPr>
          <a:lstStyle/>
          <a:p>
            <a:pPr marL="482831" lvl="1" indent="-241416" algn="l">
              <a:lnSpc>
                <a:spcPts val="3354"/>
              </a:lnSpc>
              <a:buFont typeface="Arial"/>
              <a:buChar char="•"/>
            </a:pPr>
            <a:r>
              <a:rPr lang="en-US" sz="2236" spc="44" dirty="0" err="1">
                <a:solidFill>
                  <a:srgbClr val="191919"/>
                </a:solidFill>
                <a:latin typeface="Arial" panose="020B0604020202020204" pitchFamily="34" charset="0"/>
                <a:cs typeface="Arial" panose="020B0604020202020204" pitchFamily="34" charset="0"/>
              </a:rPr>
              <a:t>Cở</a:t>
            </a:r>
            <a:r>
              <a:rPr lang="en-US" sz="2236" spc="44" dirty="0">
                <a:solidFill>
                  <a:srgbClr val="191919"/>
                </a:solidFill>
                <a:latin typeface="Arial" panose="020B0604020202020204" pitchFamily="34" charset="0"/>
                <a:cs typeface="Arial" panose="020B0604020202020204" pitchFamily="34" charset="0"/>
              </a:rPr>
              <a:t> </a:t>
            </a:r>
            <a:r>
              <a:rPr lang="en-US" sz="2236" spc="44" dirty="0" err="1">
                <a:solidFill>
                  <a:srgbClr val="191919"/>
                </a:solidFill>
                <a:latin typeface="Arial" panose="020B0604020202020204" pitchFamily="34" charset="0"/>
                <a:cs typeface="Arial" panose="020B0604020202020204" pitchFamily="34" charset="0"/>
              </a:rPr>
              <a:t>sở</a:t>
            </a:r>
            <a:r>
              <a:rPr lang="en-US" sz="2236" spc="44" dirty="0">
                <a:solidFill>
                  <a:srgbClr val="191919"/>
                </a:solidFill>
                <a:latin typeface="Arial" panose="020B0604020202020204" pitchFamily="34" charset="0"/>
                <a:cs typeface="Arial" panose="020B0604020202020204" pitchFamily="34" charset="0"/>
              </a:rPr>
              <a:t> </a:t>
            </a:r>
            <a:r>
              <a:rPr lang="en-US" sz="2236" spc="44" dirty="0" err="1">
                <a:solidFill>
                  <a:srgbClr val="191919"/>
                </a:solidFill>
                <a:latin typeface="Arial" panose="020B0604020202020204" pitchFamily="34" charset="0"/>
                <a:cs typeface="Arial" panose="020B0604020202020204" pitchFamily="34" charset="0"/>
              </a:rPr>
              <a:t>dữ</a:t>
            </a:r>
            <a:r>
              <a:rPr lang="en-US" sz="2236" spc="44" dirty="0">
                <a:solidFill>
                  <a:srgbClr val="191919"/>
                </a:solidFill>
                <a:latin typeface="Arial" panose="020B0604020202020204" pitchFamily="34" charset="0"/>
                <a:cs typeface="Arial" panose="020B0604020202020204" pitchFamily="34" charset="0"/>
              </a:rPr>
              <a:t> </a:t>
            </a:r>
            <a:r>
              <a:rPr lang="en-US" sz="2236" spc="44" dirty="0" err="1">
                <a:solidFill>
                  <a:srgbClr val="191919"/>
                </a:solidFill>
                <a:latin typeface="Arial" panose="020B0604020202020204" pitchFamily="34" charset="0"/>
                <a:cs typeface="Arial" panose="020B0604020202020204" pitchFamily="34" charset="0"/>
              </a:rPr>
              <a:t>liệu</a:t>
            </a:r>
            <a:r>
              <a:rPr lang="en-US" sz="2236" spc="44" dirty="0">
                <a:solidFill>
                  <a:srgbClr val="191919"/>
                </a:solidFill>
                <a:latin typeface="Arial" panose="020B0604020202020204" pitchFamily="34" charset="0"/>
                <a:cs typeface="Arial" panose="020B0604020202020204" pitchFamily="34" charset="0"/>
              </a:rPr>
              <a:t>: </a:t>
            </a:r>
            <a:r>
              <a:rPr lang="vi-VN" sz="2236" spc="44" dirty="0">
                <a:solidFill>
                  <a:srgbClr val="191919"/>
                </a:solidFill>
                <a:latin typeface="Arial" panose="020B0604020202020204" pitchFamily="34" charset="0"/>
                <a:cs typeface="Arial" panose="020B0604020202020204" pitchFamily="34" charset="0"/>
              </a:rPr>
              <a:t>P</a:t>
            </a:r>
            <a:r>
              <a:rPr lang="en-US" sz="2236" spc="44" dirty="0" err="1">
                <a:solidFill>
                  <a:srgbClr val="191919"/>
                </a:solidFill>
                <a:latin typeface="Arial" panose="020B0604020202020204" pitchFamily="34" charset="0"/>
                <a:cs typeface="Arial" panose="020B0604020202020204" pitchFamily="34" charset="0"/>
              </a:rPr>
              <a:t>gsql</a:t>
            </a:r>
            <a:endParaRPr lang="en-US" sz="2236" spc="44" dirty="0">
              <a:solidFill>
                <a:srgbClr val="191919"/>
              </a:solidFill>
              <a:latin typeface="Arial" panose="020B0604020202020204" pitchFamily="34" charset="0"/>
              <a:cs typeface="Arial" panose="020B0604020202020204" pitchFamily="34" charset="0"/>
            </a:endParaRPr>
          </a:p>
          <a:p>
            <a:pPr algn="l">
              <a:lnSpc>
                <a:spcPts val="3354"/>
              </a:lnSpc>
            </a:pPr>
            <a:endParaRPr lang="en-US" sz="2236" spc="44" dirty="0">
              <a:solidFill>
                <a:srgbClr val="191919"/>
              </a:solidFill>
              <a:latin typeface="Arial" panose="020B0604020202020204" pitchFamily="34" charset="0"/>
              <a:cs typeface="Arial" panose="020B0604020202020204" pitchFamily="34" charset="0"/>
            </a:endParaRPr>
          </a:p>
        </p:txBody>
      </p:sp>
      <p:sp>
        <p:nvSpPr>
          <p:cNvPr id="26" name="TextBox 26"/>
          <p:cNvSpPr txBox="1"/>
          <p:nvPr/>
        </p:nvSpPr>
        <p:spPr>
          <a:xfrm>
            <a:off x="4349479" y="5999399"/>
            <a:ext cx="5041269" cy="872034"/>
          </a:xfrm>
          <a:prstGeom prst="rect">
            <a:avLst/>
          </a:prstGeom>
        </p:spPr>
        <p:txBody>
          <a:bodyPr lIns="0" tIns="0" rIns="0" bIns="0" rtlCol="0" anchor="t">
            <a:spAutoFit/>
          </a:bodyPr>
          <a:lstStyle/>
          <a:p>
            <a:pPr marL="482831" lvl="1" indent="-241416" algn="l">
              <a:lnSpc>
                <a:spcPts val="3354"/>
              </a:lnSpc>
              <a:buFont typeface="Arial"/>
              <a:buChar char="•"/>
            </a:pPr>
            <a:r>
              <a:rPr lang="en-US" sz="2236" spc="44" dirty="0">
                <a:solidFill>
                  <a:srgbClr val="191919"/>
                </a:solidFill>
                <a:latin typeface="Arial" panose="020B0604020202020204" pitchFamily="34" charset="0"/>
                <a:cs typeface="Arial" panose="020B0604020202020204" pitchFamily="34" charset="0"/>
              </a:rPr>
              <a:t>Framework</a:t>
            </a:r>
            <a:r>
              <a:rPr lang="en-US" sz="2236" spc="44" dirty="0" smtClean="0">
                <a:solidFill>
                  <a:srgbClr val="191919"/>
                </a:solidFill>
                <a:latin typeface="Arial" panose="020B0604020202020204" pitchFamily="34" charset="0"/>
                <a:cs typeface="Arial" panose="020B0604020202020204" pitchFamily="34" charset="0"/>
              </a:rPr>
              <a:t>: </a:t>
            </a:r>
            <a:r>
              <a:rPr lang="en-US" sz="2236" spc="44" dirty="0" err="1" smtClean="0">
                <a:solidFill>
                  <a:srgbClr val="191919"/>
                </a:solidFill>
                <a:latin typeface="Arial" panose="020B0604020202020204" pitchFamily="34" charset="0"/>
                <a:cs typeface="Arial" panose="020B0604020202020204" pitchFamily="34" charset="0"/>
              </a:rPr>
              <a:t>Nextjs</a:t>
            </a:r>
            <a:r>
              <a:rPr lang="en-US" sz="2236" spc="44" dirty="0" smtClean="0">
                <a:solidFill>
                  <a:srgbClr val="191919"/>
                </a:solidFill>
                <a:latin typeface="Arial" panose="020B0604020202020204" pitchFamily="34" charset="0"/>
                <a:cs typeface="Arial" panose="020B0604020202020204" pitchFamily="34" charset="0"/>
              </a:rPr>
              <a:t>, </a:t>
            </a:r>
            <a:r>
              <a:rPr lang="en-US" sz="2236" spc="44" dirty="0" err="1" smtClean="0">
                <a:solidFill>
                  <a:srgbClr val="191919"/>
                </a:solidFill>
                <a:latin typeface="Arial" panose="020B0604020202020204" pitchFamily="34" charset="0"/>
                <a:cs typeface="Arial" panose="020B0604020202020204" pitchFamily="34" charset="0"/>
              </a:rPr>
              <a:t>Springboot</a:t>
            </a:r>
            <a:endParaRPr lang="en-US" sz="2236" spc="44" dirty="0">
              <a:solidFill>
                <a:srgbClr val="191919"/>
              </a:solidFill>
              <a:latin typeface="Arial" panose="020B0604020202020204" pitchFamily="34" charset="0"/>
              <a:cs typeface="Arial" panose="020B0604020202020204" pitchFamily="34" charset="0"/>
            </a:endParaRPr>
          </a:p>
          <a:p>
            <a:pPr algn="l">
              <a:lnSpc>
                <a:spcPts val="3354"/>
              </a:lnSpc>
            </a:pPr>
            <a:endParaRPr lang="en-US" sz="2236" spc="44" dirty="0">
              <a:solidFill>
                <a:srgbClr val="191919"/>
              </a:solidFill>
              <a:latin typeface="Arial" panose="020B0604020202020204" pitchFamily="34" charset="0"/>
              <a:cs typeface="Arial" panose="020B0604020202020204" pitchFamily="34" charset="0"/>
            </a:endParaRPr>
          </a:p>
        </p:txBody>
      </p:sp>
      <p:sp>
        <p:nvSpPr>
          <p:cNvPr id="27" name="TextBox 27"/>
          <p:cNvSpPr txBox="1"/>
          <p:nvPr/>
        </p:nvSpPr>
        <p:spPr>
          <a:xfrm>
            <a:off x="4356010" y="7435282"/>
            <a:ext cx="4511100" cy="392287"/>
          </a:xfrm>
          <a:prstGeom prst="rect">
            <a:avLst/>
          </a:prstGeom>
        </p:spPr>
        <p:txBody>
          <a:bodyPr lIns="0" tIns="0" rIns="0" bIns="0" rtlCol="0" anchor="t">
            <a:spAutoFit/>
          </a:bodyPr>
          <a:lstStyle/>
          <a:p>
            <a:pPr marL="482831" lvl="1" indent="-241416" algn="l">
              <a:lnSpc>
                <a:spcPts val="3354"/>
              </a:lnSpc>
              <a:buFont typeface="Arial"/>
              <a:buChar char="•"/>
            </a:pPr>
            <a:r>
              <a:rPr lang="en-US" sz="2236" spc="44" dirty="0" err="1" smtClean="0">
                <a:solidFill>
                  <a:srgbClr val="191919"/>
                </a:solidFill>
                <a:latin typeface="Arial" panose="020B0604020202020204" pitchFamily="34" charset="0"/>
                <a:cs typeface="Arial" panose="020B0604020202020204" pitchFamily="34" charset="0"/>
              </a:rPr>
              <a:t>Khác</a:t>
            </a:r>
            <a:r>
              <a:rPr lang="en-US" sz="2236" spc="44" dirty="0" smtClean="0">
                <a:solidFill>
                  <a:srgbClr val="191919"/>
                </a:solidFill>
                <a:latin typeface="Arial" panose="020B0604020202020204" pitchFamily="34" charset="0"/>
                <a:cs typeface="Arial" panose="020B0604020202020204" pitchFamily="34" charset="0"/>
              </a:rPr>
              <a:t>: </a:t>
            </a:r>
            <a:r>
              <a:rPr lang="en-US" sz="2236" spc="44" dirty="0" err="1" smtClean="0">
                <a:solidFill>
                  <a:srgbClr val="191919"/>
                </a:solidFill>
                <a:latin typeface="Arial" panose="020B0604020202020204" pitchFamily="34" charset="0"/>
                <a:cs typeface="Arial" panose="020B0604020202020204" pitchFamily="34" charset="0"/>
              </a:rPr>
              <a:t>Vnpay</a:t>
            </a:r>
            <a:r>
              <a:rPr lang="en-US" sz="2236" spc="44" smtClean="0">
                <a:solidFill>
                  <a:srgbClr val="191919"/>
                </a:solidFill>
                <a:latin typeface="Arial" panose="020B0604020202020204" pitchFamily="34" charset="0"/>
                <a:cs typeface="Arial" panose="020B0604020202020204" pitchFamily="34" charset="0"/>
              </a:rPr>
              <a:t>, Tailwind...</a:t>
            </a:r>
            <a:endParaRPr lang="en-US" sz="2236" spc="44" dirty="0">
              <a:solidFill>
                <a:srgbClr val="191919"/>
              </a:solidFill>
              <a:latin typeface="Arial" panose="020B0604020202020204" pitchFamily="34" charset="0"/>
              <a:cs typeface="Arial" panose="020B0604020202020204" pitchFamily="34" charset="0"/>
            </a:endParaRPr>
          </a:p>
        </p:txBody>
      </p:sp>
      <p:sp>
        <p:nvSpPr>
          <p:cNvPr id="28" name="TextBox 28"/>
          <p:cNvSpPr txBox="1"/>
          <p:nvPr/>
        </p:nvSpPr>
        <p:spPr>
          <a:xfrm>
            <a:off x="3450964" y="1794903"/>
            <a:ext cx="11510293" cy="609719"/>
          </a:xfrm>
          <a:prstGeom prst="rect">
            <a:avLst/>
          </a:prstGeom>
        </p:spPr>
        <p:txBody>
          <a:bodyPr lIns="0" tIns="0" rIns="0" bIns="0" rtlCol="0" anchor="t">
            <a:spAutoFit/>
          </a:bodyPr>
          <a:lstStyle/>
          <a:p>
            <a:pPr marL="0" lvl="0" indent="0" algn="ctr">
              <a:lnSpc>
                <a:spcPts val="4716"/>
              </a:lnSpc>
              <a:spcBef>
                <a:spcPct val="0"/>
              </a:spcBef>
            </a:pPr>
            <a:r>
              <a:rPr lang="en-US" sz="5400" spc="107" dirty="0">
                <a:solidFill>
                  <a:srgbClr val="191919"/>
                </a:solidFill>
                <a:latin typeface="Arial" panose="020B0604020202020204" pitchFamily="34" charset="0"/>
                <a:cs typeface="Arial" panose="020B0604020202020204" pitchFamily="34" charset="0"/>
              </a:rPr>
              <a:t>CÁC CÔNG NGHỆ SỬ DỤNG</a:t>
            </a:r>
          </a:p>
        </p:txBody>
      </p:sp>
      <p:pic>
        <p:nvPicPr>
          <p:cNvPr id="32" name="Picture 31" descr="A logo of an elephant&#10;&#10;Description automatically generated">
            <a:extLst>
              <a:ext uri="{FF2B5EF4-FFF2-40B4-BE49-F238E27FC236}">
                <a16:creationId xmlns:a16="http://schemas.microsoft.com/office/drawing/2014/main" id="{95E6871D-A42E-E5A0-AA1E-EC28518B139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524998" y="4312656"/>
            <a:ext cx="4170427" cy="1814912"/>
          </a:xfrm>
          <a:prstGeom prst="rect">
            <a:avLst/>
          </a:prstGeom>
        </p:spPr>
      </p:pic>
      <p:sp>
        <p:nvSpPr>
          <p:cNvPr id="22" name="Rectangle 1"/>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3" name="Picture 2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195750" y="2635016"/>
            <a:ext cx="2828925" cy="1619250"/>
          </a:xfrm>
          <a:prstGeom prst="rect">
            <a:avLst/>
          </a:prstGeom>
        </p:spPr>
      </p:pic>
      <p:pic>
        <p:nvPicPr>
          <p:cNvPr id="29" name="Picture 2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4095133" y="2954304"/>
            <a:ext cx="3435135" cy="2061081"/>
          </a:xfrm>
          <a:prstGeom prst="rect">
            <a:avLst/>
          </a:prstGeom>
        </p:spPr>
      </p:pic>
      <p:pic>
        <p:nvPicPr>
          <p:cNvPr id="31" name="Picture 3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539116" y="6290355"/>
            <a:ext cx="3544107" cy="1664079"/>
          </a:xfrm>
          <a:prstGeom prst="rect">
            <a:avLst/>
          </a:prstGeom>
        </p:spPr>
      </p:pic>
      <p:pic>
        <p:nvPicPr>
          <p:cNvPr id="37" name="Picture 3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4095133" y="6434553"/>
            <a:ext cx="3283239" cy="1846822"/>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971800" y="1836545"/>
            <a:ext cx="13663283" cy="627223"/>
          </a:xfrm>
          <a:prstGeom prst="rect">
            <a:avLst/>
          </a:prstGeom>
        </p:spPr>
        <p:txBody>
          <a:bodyPr wrap="square" lIns="0" tIns="0" rIns="0" bIns="0" rtlCol="0" anchor="t">
            <a:spAutoFit/>
          </a:bodyPr>
          <a:lstStyle/>
          <a:p>
            <a:pPr marL="0" lvl="0" indent="0" algn="ctr">
              <a:lnSpc>
                <a:spcPts val="4716"/>
              </a:lnSpc>
              <a:spcBef>
                <a:spcPct val="0"/>
              </a:spcBef>
            </a:pPr>
            <a:r>
              <a:rPr lang="en-US" sz="6000" b="1" spc="107" dirty="0">
                <a:solidFill>
                  <a:srgbClr val="191919"/>
                </a:solidFill>
                <a:latin typeface="Arial" panose="020B0604020202020204" pitchFamily="34" charset="0"/>
                <a:cs typeface="Arial" panose="020B0604020202020204" pitchFamily="34" charset="0"/>
              </a:rPr>
              <a:t>II. PHÂN TÍCH THIẾT KẾ HỆ THỐNG</a:t>
            </a:r>
          </a:p>
        </p:txBody>
      </p:sp>
      <p:grpSp>
        <p:nvGrpSpPr>
          <p:cNvPr id="3" name="Group 3"/>
          <p:cNvGrpSpPr/>
          <p:nvPr/>
        </p:nvGrpSpPr>
        <p:grpSpPr>
          <a:xfrm>
            <a:off x="1099548" y="3312338"/>
            <a:ext cx="16088905" cy="5156621"/>
            <a:chOff x="0" y="0"/>
            <a:chExt cx="21451873" cy="6875495"/>
          </a:xfrm>
        </p:grpSpPr>
        <p:grpSp>
          <p:nvGrpSpPr>
            <p:cNvPr id="4" name="Group 4"/>
            <p:cNvGrpSpPr/>
            <p:nvPr/>
          </p:nvGrpSpPr>
          <p:grpSpPr>
            <a:xfrm>
              <a:off x="550401" y="0"/>
              <a:ext cx="5935792" cy="2761816"/>
              <a:chOff x="0" y="0"/>
              <a:chExt cx="6667622" cy="3102323"/>
            </a:xfrm>
          </p:grpSpPr>
          <p:sp>
            <p:nvSpPr>
              <p:cNvPr id="5" name="Freeform 5"/>
              <p:cNvSpPr/>
              <p:nvPr/>
            </p:nvSpPr>
            <p:spPr>
              <a:xfrm>
                <a:off x="0" y="0"/>
                <a:ext cx="6667622" cy="3102323"/>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1" y="59690"/>
                    </a:lnTo>
                    <a:lnTo>
                      <a:pt x="6606661" y="3041363"/>
                    </a:lnTo>
                    <a:close/>
                  </a:path>
                </a:pathLst>
              </a:custGeom>
              <a:solidFill>
                <a:srgbClr val="86EAE9"/>
              </a:solidFill>
            </p:spPr>
            <p:txBody>
              <a:bodyPr/>
              <a:lstStyle/>
              <a:p>
                <a:endParaRPr lang="en-US">
                  <a:latin typeface="Arial" panose="020B0604020202020204" pitchFamily="34" charset="0"/>
                  <a:cs typeface="Arial" panose="020B0604020202020204" pitchFamily="34" charset="0"/>
                </a:endParaRPr>
              </a:p>
            </p:txBody>
          </p:sp>
        </p:grpSp>
        <p:sp>
          <p:nvSpPr>
            <p:cNvPr id="6" name="Freeform 6"/>
            <p:cNvSpPr/>
            <p:nvPr/>
          </p:nvSpPr>
          <p:spPr>
            <a:xfrm>
              <a:off x="0" y="732373"/>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2">
                <a:extLst>
                  <a:ext uri="{96DAC541-7B7A-43D3-8B79-37D633B846F1}">
                    <asvg:svgBlip xmlns="" xmlns:asvg="http://schemas.microsoft.com/office/drawing/2016/SVG/main" r:embed="rId3"/>
                  </a:ext>
                </a:extLst>
              </a:blip>
              <a:stretch>
                <a:fillRect l="-8914" r="-8914"/>
              </a:stretch>
            </a:blipFill>
          </p:spPr>
          <p:txBody>
            <a:bodyPr/>
            <a:lstStyle/>
            <a:p>
              <a:endParaRPr lang="en-US">
                <a:latin typeface="Arial" panose="020B0604020202020204" pitchFamily="34" charset="0"/>
                <a:cs typeface="Arial" panose="020B0604020202020204" pitchFamily="34" charset="0"/>
              </a:endParaRPr>
            </a:p>
          </p:txBody>
        </p:sp>
        <p:sp>
          <p:nvSpPr>
            <p:cNvPr id="7" name="TextBox 7"/>
            <p:cNvSpPr txBox="1"/>
            <p:nvPr/>
          </p:nvSpPr>
          <p:spPr>
            <a:xfrm>
              <a:off x="143037" y="971824"/>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Arial" panose="020B0604020202020204" pitchFamily="34" charset="0"/>
                  <a:cs typeface="Arial" panose="020B0604020202020204" pitchFamily="34" charset="0"/>
                </a:rPr>
                <a:t>01</a:t>
              </a:r>
            </a:p>
          </p:txBody>
        </p:sp>
        <p:sp>
          <p:nvSpPr>
            <p:cNvPr id="8" name="TextBox 8"/>
            <p:cNvSpPr txBox="1"/>
            <p:nvPr/>
          </p:nvSpPr>
          <p:spPr>
            <a:xfrm>
              <a:off x="1235040" y="835288"/>
              <a:ext cx="4692352" cy="1116076"/>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191919"/>
                  </a:solidFill>
                  <a:latin typeface="Arial" panose="020B0604020202020204" pitchFamily="34" charset="0"/>
                  <a:cs typeface="Arial" panose="020B0604020202020204" pitchFamily="34" charset="0"/>
                </a:rPr>
                <a:t>THIẾT KẾ HỆ THỐNG</a:t>
              </a:r>
            </a:p>
          </p:txBody>
        </p:sp>
        <p:grpSp>
          <p:nvGrpSpPr>
            <p:cNvPr id="9" name="Group 9"/>
            <p:cNvGrpSpPr/>
            <p:nvPr/>
          </p:nvGrpSpPr>
          <p:grpSpPr>
            <a:xfrm>
              <a:off x="7938777" y="0"/>
              <a:ext cx="5935792" cy="2761816"/>
              <a:chOff x="0" y="0"/>
              <a:chExt cx="6667622" cy="3102323"/>
            </a:xfrm>
          </p:grpSpPr>
          <p:sp>
            <p:nvSpPr>
              <p:cNvPr id="10" name="Freeform 10"/>
              <p:cNvSpPr/>
              <p:nvPr/>
            </p:nvSpPr>
            <p:spPr>
              <a:xfrm>
                <a:off x="0" y="0"/>
                <a:ext cx="6667622" cy="3102323"/>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1" y="59690"/>
                    </a:lnTo>
                    <a:lnTo>
                      <a:pt x="6606661" y="3041363"/>
                    </a:lnTo>
                    <a:close/>
                  </a:path>
                </a:pathLst>
              </a:custGeom>
              <a:solidFill>
                <a:srgbClr val="3EDAD8"/>
              </a:solidFill>
            </p:spPr>
            <p:txBody>
              <a:bodyPr/>
              <a:lstStyle/>
              <a:p>
                <a:endParaRPr lang="en-US">
                  <a:latin typeface="Arial" panose="020B0604020202020204" pitchFamily="34" charset="0"/>
                  <a:cs typeface="Arial" panose="020B0604020202020204" pitchFamily="34" charset="0"/>
                </a:endParaRPr>
              </a:p>
            </p:txBody>
          </p:sp>
        </p:grpSp>
        <p:sp>
          <p:nvSpPr>
            <p:cNvPr id="11" name="Freeform 11"/>
            <p:cNvSpPr/>
            <p:nvPr/>
          </p:nvSpPr>
          <p:spPr>
            <a:xfrm>
              <a:off x="7388377" y="732373"/>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4">
                <a:extLst>
                  <a:ext uri="{96DAC541-7B7A-43D3-8B79-37D633B846F1}">
                    <asvg:svgBlip xmlns="" xmlns:asvg="http://schemas.microsoft.com/office/drawing/2016/SVG/main" r:embed="rId5"/>
                  </a:ext>
                </a:extLst>
              </a:blip>
              <a:stretch>
                <a:fillRect l="-8914" r="-8914"/>
              </a:stretch>
            </a:blipFill>
          </p:spPr>
          <p:txBody>
            <a:bodyPr/>
            <a:lstStyle/>
            <a:p>
              <a:endParaRPr lang="en-US">
                <a:latin typeface="Arial" panose="020B0604020202020204" pitchFamily="34" charset="0"/>
                <a:cs typeface="Arial" panose="020B0604020202020204" pitchFamily="34" charset="0"/>
              </a:endParaRPr>
            </a:p>
          </p:txBody>
        </p:sp>
        <p:sp>
          <p:nvSpPr>
            <p:cNvPr id="12" name="TextBox 12"/>
            <p:cNvSpPr txBox="1"/>
            <p:nvPr/>
          </p:nvSpPr>
          <p:spPr>
            <a:xfrm>
              <a:off x="7531413" y="971824"/>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Arial" panose="020B0604020202020204" pitchFamily="34" charset="0"/>
                  <a:cs typeface="Arial" panose="020B0604020202020204" pitchFamily="34" charset="0"/>
                </a:rPr>
                <a:t>02</a:t>
              </a:r>
            </a:p>
          </p:txBody>
        </p:sp>
        <p:sp>
          <p:nvSpPr>
            <p:cNvPr id="13" name="TextBox 13"/>
            <p:cNvSpPr txBox="1"/>
            <p:nvPr/>
          </p:nvSpPr>
          <p:spPr>
            <a:xfrm>
              <a:off x="8764378" y="1146155"/>
              <a:ext cx="4692352" cy="557276"/>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191919"/>
                  </a:solidFill>
                  <a:latin typeface="Arial" panose="020B0604020202020204" pitchFamily="34" charset="0"/>
                  <a:cs typeface="Arial" panose="020B0604020202020204" pitchFamily="34" charset="0"/>
                </a:rPr>
                <a:t>CƠ SỞ DỮ LIỆU</a:t>
              </a:r>
            </a:p>
          </p:txBody>
        </p:sp>
        <p:grpSp>
          <p:nvGrpSpPr>
            <p:cNvPr id="14" name="Group 14"/>
            <p:cNvGrpSpPr/>
            <p:nvPr/>
          </p:nvGrpSpPr>
          <p:grpSpPr>
            <a:xfrm>
              <a:off x="15339854" y="0"/>
              <a:ext cx="6112019" cy="2761816"/>
              <a:chOff x="0" y="0"/>
              <a:chExt cx="6865576" cy="3102323"/>
            </a:xfrm>
          </p:grpSpPr>
          <p:sp>
            <p:nvSpPr>
              <p:cNvPr id="15" name="Freeform 15"/>
              <p:cNvSpPr/>
              <p:nvPr/>
            </p:nvSpPr>
            <p:spPr>
              <a:xfrm>
                <a:off x="0" y="0"/>
                <a:ext cx="6865576" cy="3102323"/>
              </a:xfrm>
              <a:custGeom>
                <a:avLst/>
                <a:gdLst/>
                <a:ahLst/>
                <a:cxnLst/>
                <a:rect l="l" t="t" r="r" b="b"/>
                <a:pathLst>
                  <a:path w="6865576" h="3102323">
                    <a:moveTo>
                      <a:pt x="0" y="0"/>
                    </a:moveTo>
                    <a:lnTo>
                      <a:pt x="0" y="3102323"/>
                    </a:lnTo>
                    <a:lnTo>
                      <a:pt x="6865576" y="3102323"/>
                    </a:lnTo>
                    <a:lnTo>
                      <a:pt x="6865576" y="0"/>
                    </a:lnTo>
                    <a:lnTo>
                      <a:pt x="0" y="0"/>
                    </a:lnTo>
                    <a:close/>
                    <a:moveTo>
                      <a:pt x="6804616" y="3041363"/>
                    </a:moveTo>
                    <a:lnTo>
                      <a:pt x="59690" y="3041363"/>
                    </a:lnTo>
                    <a:lnTo>
                      <a:pt x="59690" y="59690"/>
                    </a:lnTo>
                    <a:lnTo>
                      <a:pt x="6804616" y="59690"/>
                    </a:lnTo>
                    <a:lnTo>
                      <a:pt x="6804616" y="3041363"/>
                    </a:lnTo>
                    <a:close/>
                  </a:path>
                </a:pathLst>
              </a:custGeom>
              <a:solidFill>
                <a:srgbClr val="37C9EF"/>
              </a:solidFill>
            </p:spPr>
            <p:txBody>
              <a:bodyPr/>
              <a:lstStyle/>
              <a:p>
                <a:endParaRPr lang="en-US">
                  <a:latin typeface="Arial" panose="020B0604020202020204" pitchFamily="34" charset="0"/>
                  <a:cs typeface="Arial" panose="020B0604020202020204" pitchFamily="34" charset="0"/>
                </a:endParaRPr>
              </a:p>
            </p:txBody>
          </p:sp>
        </p:grpSp>
        <p:sp>
          <p:nvSpPr>
            <p:cNvPr id="16" name="Freeform 16"/>
            <p:cNvSpPr/>
            <p:nvPr/>
          </p:nvSpPr>
          <p:spPr>
            <a:xfrm>
              <a:off x="14789453" y="732373"/>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6">
                <a:extLst>
                  <a:ext uri="{96DAC541-7B7A-43D3-8B79-37D633B846F1}">
                    <asvg:svgBlip xmlns="" xmlns:asvg="http://schemas.microsoft.com/office/drawing/2016/SVG/main" r:embed="rId7"/>
                  </a:ext>
                </a:extLst>
              </a:blip>
              <a:stretch>
                <a:fillRect l="-8914" r="-8914"/>
              </a:stretch>
            </a:blipFill>
          </p:spPr>
          <p:txBody>
            <a:bodyPr/>
            <a:lstStyle/>
            <a:p>
              <a:endParaRPr lang="en-US">
                <a:latin typeface="Arial" panose="020B0604020202020204" pitchFamily="34" charset="0"/>
                <a:cs typeface="Arial" panose="020B0604020202020204" pitchFamily="34" charset="0"/>
              </a:endParaRPr>
            </a:p>
          </p:txBody>
        </p:sp>
        <p:sp>
          <p:nvSpPr>
            <p:cNvPr id="17" name="TextBox 17"/>
            <p:cNvSpPr txBox="1"/>
            <p:nvPr/>
          </p:nvSpPr>
          <p:spPr>
            <a:xfrm>
              <a:off x="14932490" y="971824"/>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Arial" panose="020B0604020202020204" pitchFamily="34" charset="0"/>
                  <a:cs typeface="Arial" panose="020B0604020202020204" pitchFamily="34" charset="0"/>
                </a:rPr>
                <a:t>03</a:t>
              </a:r>
            </a:p>
          </p:txBody>
        </p:sp>
        <p:sp>
          <p:nvSpPr>
            <p:cNvPr id="18" name="TextBox 18"/>
            <p:cNvSpPr txBox="1"/>
            <p:nvPr/>
          </p:nvSpPr>
          <p:spPr>
            <a:xfrm>
              <a:off x="16029954" y="913367"/>
              <a:ext cx="5250759" cy="1116076"/>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191919"/>
                  </a:solidFill>
                  <a:latin typeface="Arial" panose="020B0604020202020204" pitchFamily="34" charset="0"/>
                  <a:cs typeface="Arial" panose="020B0604020202020204" pitchFamily="34" charset="0"/>
                </a:rPr>
                <a:t>CHỨC NĂNG NGƯỜI DÙNG</a:t>
              </a:r>
            </a:p>
          </p:txBody>
        </p:sp>
        <p:sp>
          <p:nvSpPr>
            <p:cNvPr id="19" name="TextBox 19"/>
            <p:cNvSpPr txBox="1"/>
            <p:nvPr/>
          </p:nvSpPr>
          <p:spPr>
            <a:xfrm>
              <a:off x="3837225" y="5085503"/>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Arial" panose="020B0604020202020204" pitchFamily="34" charset="0"/>
                  <a:cs typeface="Arial" panose="020B0604020202020204" pitchFamily="34" charset="0"/>
                </a:rPr>
                <a:t>05</a:t>
              </a:r>
            </a:p>
          </p:txBody>
        </p:sp>
        <p:grpSp>
          <p:nvGrpSpPr>
            <p:cNvPr id="20" name="Group 20"/>
            <p:cNvGrpSpPr/>
            <p:nvPr/>
          </p:nvGrpSpPr>
          <p:grpSpPr>
            <a:xfrm>
              <a:off x="7938777" y="4113679"/>
              <a:ext cx="5935792" cy="2761816"/>
              <a:chOff x="0" y="0"/>
              <a:chExt cx="6667622" cy="3102323"/>
            </a:xfrm>
          </p:grpSpPr>
          <p:sp>
            <p:nvSpPr>
              <p:cNvPr id="21" name="Freeform 21"/>
              <p:cNvSpPr/>
              <p:nvPr/>
            </p:nvSpPr>
            <p:spPr>
              <a:xfrm>
                <a:off x="0" y="0"/>
                <a:ext cx="6667622" cy="3102323"/>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1" y="59690"/>
                    </a:lnTo>
                    <a:lnTo>
                      <a:pt x="6606661" y="3041363"/>
                    </a:lnTo>
                    <a:close/>
                  </a:path>
                </a:pathLst>
              </a:custGeom>
              <a:solidFill>
                <a:srgbClr val="2C92D5"/>
              </a:solidFill>
            </p:spPr>
            <p:txBody>
              <a:bodyPr/>
              <a:lstStyle/>
              <a:p>
                <a:endParaRPr lang="en-US">
                  <a:latin typeface="Arial" panose="020B0604020202020204" pitchFamily="34" charset="0"/>
                  <a:cs typeface="Arial" panose="020B0604020202020204" pitchFamily="34" charset="0"/>
                </a:endParaRPr>
              </a:p>
            </p:txBody>
          </p:sp>
        </p:grpSp>
        <p:sp>
          <p:nvSpPr>
            <p:cNvPr id="22" name="Freeform 22"/>
            <p:cNvSpPr/>
            <p:nvPr/>
          </p:nvSpPr>
          <p:spPr>
            <a:xfrm>
              <a:off x="7388377" y="4846052"/>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8">
                <a:extLst>
                  <a:ext uri="{96DAC541-7B7A-43D3-8B79-37D633B846F1}">
                    <asvg:svgBlip xmlns="" xmlns:asvg="http://schemas.microsoft.com/office/drawing/2016/SVG/main" r:embed="rId9"/>
                  </a:ext>
                </a:extLst>
              </a:blip>
              <a:stretch>
                <a:fillRect l="-8914" r="-8914"/>
              </a:stretch>
            </a:blipFill>
          </p:spPr>
          <p:txBody>
            <a:bodyPr/>
            <a:lstStyle/>
            <a:p>
              <a:endParaRPr lang="en-US">
                <a:latin typeface="Arial" panose="020B0604020202020204" pitchFamily="34" charset="0"/>
                <a:cs typeface="Arial" panose="020B0604020202020204" pitchFamily="34" charset="0"/>
              </a:endParaRPr>
            </a:p>
          </p:txBody>
        </p:sp>
        <p:sp>
          <p:nvSpPr>
            <p:cNvPr id="23" name="TextBox 23"/>
            <p:cNvSpPr txBox="1"/>
            <p:nvPr/>
          </p:nvSpPr>
          <p:spPr>
            <a:xfrm>
              <a:off x="7531413" y="5085503"/>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Arial" panose="020B0604020202020204" pitchFamily="34" charset="0"/>
                  <a:cs typeface="Arial" panose="020B0604020202020204" pitchFamily="34" charset="0"/>
                </a:rPr>
                <a:t>04</a:t>
              </a:r>
            </a:p>
          </p:txBody>
        </p:sp>
        <p:sp>
          <p:nvSpPr>
            <p:cNvPr id="24" name="TextBox 24"/>
            <p:cNvSpPr txBox="1"/>
            <p:nvPr/>
          </p:nvSpPr>
          <p:spPr>
            <a:xfrm>
              <a:off x="8560497" y="4917499"/>
              <a:ext cx="4692352" cy="1116076"/>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191919"/>
                  </a:solidFill>
                  <a:latin typeface="Arial" panose="020B0604020202020204" pitchFamily="34" charset="0"/>
                  <a:cs typeface="Arial" panose="020B0604020202020204" pitchFamily="34" charset="0"/>
                </a:rPr>
                <a:t>CHỨC NĂNG NGƯỜI QUẢN TRỊ</a:t>
              </a:r>
            </a:p>
          </p:txBody>
        </p:sp>
        <p:sp>
          <p:nvSpPr>
            <p:cNvPr id="25" name="AutoShape 25"/>
            <p:cNvSpPr/>
            <p:nvPr/>
          </p:nvSpPr>
          <p:spPr>
            <a:xfrm>
              <a:off x="6473493" y="1380908"/>
              <a:ext cx="914884" cy="62935"/>
            </a:xfrm>
            <a:prstGeom prst="rect">
              <a:avLst/>
            </a:prstGeom>
            <a:solidFill>
              <a:srgbClr val="86EAE9"/>
            </a:solidFill>
          </p:spPr>
          <p:txBody>
            <a:bodyPr/>
            <a:lstStyle/>
            <a:p>
              <a:endParaRPr lang="en-US">
                <a:latin typeface="Arial" panose="020B0604020202020204" pitchFamily="34" charset="0"/>
                <a:cs typeface="Arial" panose="020B0604020202020204" pitchFamily="34" charset="0"/>
              </a:endParaRPr>
            </a:p>
          </p:txBody>
        </p:sp>
        <p:sp>
          <p:nvSpPr>
            <p:cNvPr id="26" name="AutoShape 26"/>
            <p:cNvSpPr/>
            <p:nvPr/>
          </p:nvSpPr>
          <p:spPr>
            <a:xfrm>
              <a:off x="13874569" y="1317973"/>
              <a:ext cx="914884" cy="62935"/>
            </a:xfrm>
            <a:prstGeom prst="rect">
              <a:avLst/>
            </a:prstGeom>
            <a:solidFill>
              <a:srgbClr val="37C9EF"/>
            </a:solidFill>
          </p:spPr>
          <p:txBody>
            <a:bodyPr/>
            <a:lstStyle/>
            <a:p>
              <a:endParaRPr lang="en-US">
                <a:latin typeface="Arial" panose="020B0604020202020204" pitchFamily="34" charset="0"/>
                <a:cs typeface="Arial" panose="020B0604020202020204" pitchFamily="34" charset="0"/>
              </a:endParaRPr>
            </a:p>
          </p:txBody>
        </p:sp>
        <p:sp>
          <p:nvSpPr>
            <p:cNvPr id="27" name="AutoShape 27"/>
            <p:cNvSpPr/>
            <p:nvPr/>
          </p:nvSpPr>
          <p:spPr>
            <a:xfrm rot="-5400000">
              <a:off x="17086123" y="4096734"/>
              <a:ext cx="2732771" cy="62935"/>
            </a:xfrm>
            <a:prstGeom prst="rect">
              <a:avLst/>
            </a:prstGeom>
            <a:solidFill>
              <a:srgbClr val="37C9EF"/>
            </a:solidFill>
          </p:spPr>
          <p:txBody>
            <a:bodyPr/>
            <a:lstStyle/>
            <a:p>
              <a:endParaRPr lang="en-US">
                <a:latin typeface="Arial" panose="020B0604020202020204" pitchFamily="34" charset="0"/>
                <a:cs typeface="Arial" panose="020B0604020202020204" pitchFamily="34" charset="0"/>
              </a:endParaRPr>
            </a:p>
          </p:txBody>
        </p:sp>
        <p:sp>
          <p:nvSpPr>
            <p:cNvPr id="28" name="AutoShape 28"/>
            <p:cNvSpPr/>
            <p:nvPr/>
          </p:nvSpPr>
          <p:spPr>
            <a:xfrm>
              <a:off x="13874569" y="5494587"/>
              <a:ext cx="4609408" cy="63818"/>
            </a:xfrm>
            <a:prstGeom prst="rect">
              <a:avLst/>
            </a:prstGeom>
            <a:solidFill>
              <a:srgbClr val="37C9EF"/>
            </a:solidFill>
          </p:spPr>
          <p:txBody>
            <a:bodyPr/>
            <a:lstStyle/>
            <a:p>
              <a:endParaRPr lang="en-US">
                <a:latin typeface="Arial" panose="020B0604020202020204" pitchFamily="34" charset="0"/>
                <a:cs typeface="Arial" panose="020B0604020202020204" pitchFamily="34" charset="0"/>
              </a:endParaRPr>
            </a:p>
          </p:txBody>
        </p:sp>
      </p:grpSp>
      <p:sp>
        <p:nvSpPr>
          <p:cNvPr id="29" name="AutoShape 29"/>
          <p:cNvSpPr/>
          <p:nvPr/>
        </p:nvSpPr>
        <p:spPr>
          <a:xfrm>
            <a:off x="-408731" y="1193142"/>
            <a:ext cx="18875389" cy="0"/>
          </a:xfrm>
          <a:prstGeom prst="line">
            <a:avLst/>
          </a:prstGeom>
          <a:ln w="9525" cap="flat">
            <a:solidFill>
              <a:srgbClr val="2C2C2C">
                <a:alpha val="29804"/>
              </a:srgbClr>
            </a:solidFill>
            <a:prstDash val="solid"/>
            <a:headEnd type="none" w="sm" len="sm"/>
            <a:tailEnd type="none" w="sm" len="sm"/>
          </a:ln>
        </p:spPr>
        <p:txBody>
          <a:bodyPr/>
          <a:lstStyle/>
          <a:p>
            <a:endParaRPr lang="en-US">
              <a:latin typeface="Arial" panose="020B0604020202020204" pitchFamily="34" charset="0"/>
              <a:cs typeface="Arial" panose="020B0604020202020204" pitchFamily="34" charset="0"/>
            </a:endParaRPr>
          </a:p>
        </p:txBody>
      </p:sp>
      <p:grpSp>
        <p:nvGrpSpPr>
          <p:cNvPr id="30" name="Group 30"/>
          <p:cNvGrpSpPr/>
          <p:nvPr/>
        </p:nvGrpSpPr>
        <p:grpSpPr>
          <a:xfrm>
            <a:off x="333652" y="166707"/>
            <a:ext cx="8586872" cy="861993"/>
            <a:chOff x="0" y="0"/>
            <a:chExt cx="11449163" cy="1149324"/>
          </a:xfrm>
        </p:grpSpPr>
        <p:sp>
          <p:nvSpPr>
            <p:cNvPr id="31" name="Freeform 31"/>
            <p:cNvSpPr/>
            <p:nvPr/>
          </p:nvSpPr>
          <p:spPr>
            <a:xfrm>
              <a:off x="0" y="0"/>
              <a:ext cx="1149324" cy="1149324"/>
            </a:xfrm>
            <a:custGeom>
              <a:avLst/>
              <a:gdLst/>
              <a:ahLst/>
              <a:cxnLst/>
              <a:rect l="l" t="t" r="r" b="b"/>
              <a:pathLst>
                <a:path w="1149324" h="1149324">
                  <a:moveTo>
                    <a:pt x="0" y="0"/>
                  </a:moveTo>
                  <a:lnTo>
                    <a:pt x="1149324" y="0"/>
                  </a:lnTo>
                  <a:lnTo>
                    <a:pt x="1149324" y="1149324"/>
                  </a:lnTo>
                  <a:lnTo>
                    <a:pt x="0" y="1149324"/>
                  </a:lnTo>
                  <a:lnTo>
                    <a:pt x="0" y="0"/>
                  </a:lnTo>
                  <a:close/>
                </a:path>
              </a:pathLst>
            </a:custGeom>
            <a:blipFill>
              <a:blip r:embed="rId10"/>
              <a:stretch>
                <a:fillRect/>
              </a:stretch>
            </a:blipFill>
          </p:spPr>
          <p:txBody>
            <a:bodyPr/>
            <a:lstStyle/>
            <a:p>
              <a:endParaRPr lang="en-US">
                <a:latin typeface="Arial" panose="020B0604020202020204" pitchFamily="34" charset="0"/>
                <a:cs typeface="Arial" panose="020B0604020202020204" pitchFamily="34" charset="0"/>
              </a:endParaRPr>
            </a:p>
          </p:txBody>
        </p:sp>
        <p:sp>
          <p:nvSpPr>
            <p:cNvPr id="32" name="TextBox 32"/>
            <p:cNvSpPr txBox="1"/>
            <p:nvPr/>
          </p:nvSpPr>
          <p:spPr>
            <a:xfrm>
              <a:off x="1487265" y="276324"/>
              <a:ext cx="9961898" cy="549050"/>
            </a:xfrm>
            <a:prstGeom prst="rect">
              <a:avLst/>
            </a:prstGeom>
          </p:spPr>
          <p:txBody>
            <a:bodyPr lIns="0" tIns="0" rIns="0" bIns="0" rtlCol="0" anchor="t">
              <a:spAutoFit/>
            </a:bodyPr>
            <a:lstStyle/>
            <a:p>
              <a:pPr algn="l">
                <a:lnSpc>
                  <a:spcPts val="3454"/>
                </a:lnSpc>
              </a:pPr>
              <a:r>
                <a:rPr lang="en-US" sz="2467">
                  <a:solidFill>
                    <a:srgbClr val="2C2C2C"/>
                  </a:solidFill>
                  <a:latin typeface="Arial" panose="020B0604020202020204" pitchFamily="34" charset="0"/>
                  <a:cs typeface="Arial" panose="020B0604020202020204" pitchFamily="34" charset="0"/>
                </a:rPr>
                <a:t>TRƯỜNG ĐẠI HỌC CÔNG NGHIỆP HÀ NỘI</a:t>
              </a: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7" name="AutoShape 7"/>
          <p:cNvSpPr/>
          <p:nvPr/>
        </p:nvSpPr>
        <p:spPr>
          <a:xfrm>
            <a:off x="-408731" y="1193142"/>
            <a:ext cx="18875389" cy="0"/>
          </a:xfrm>
          <a:prstGeom prst="line">
            <a:avLst/>
          </a:prstGeom>
          <a:ln w="9525" cap="flat">
            <a:solidFill>
              <a:srgbClr val="2C2C2C">
                <a:alpha val="29804"/>
              </a:srgbClr>
            </a:solidFill>
            <a:prstDash val="solid"/>
            <a:headEnd type="none" w="sm" len="sm"/>
            <a:tailEnd type="none" w="sm" len="sm"/>
          </a:ln>
        </p:spPr>
        <p:txBody>
          <a:bodyPr/>
          <a:lstStyle/>
          <a:p>
            <a:endParaRPr lang="en-US"/>
          </a:p>
        </p:txBody>
      </p:sp>
      <p:grpSp>
        <p:nvGrpSpPr>
          <p:cNvPr id="8" name="Group 8"/>
          <p:cNvGrpSpPr/>
          <p:nvPr/>
        </p:nvGrpSpPr>
        <p:grpSpPr>
          <a:xfrm>
            <a:off x="333652" y="166707"/>
            <a:ext cx="8586872" cy="861993"/>
            <a:chOff x="0" y="0"/>
            <a:chExt cx="11449163" cy="1149324"/>
          </a:xfrm>
        </p:grpSpPr>
        <p:sp>
          <p:nvSpPr>
            <p:cNvPr id="9" name="Freeform 9"/>
            <p:cNvSpPr/>
            <p:nvPr/>
          </p:nvSpPr>
          <p:spPr>
            <a:xfrm>
              <a:off x="0" y="0"/>
              <a:ext cx="1149324" cy="1149324"/>
            </a:xfrm>
            <a:custGeom>
              <a:avLst/>
              <a:gdLst/>
              <a:ahLst/>
              <a:cxnLst/>
              <a:rect l="l" t="t" r="r" b="b"/>
              <a:pathLst>
                <a:path w="1149324" h="1149324">
                  <a:moveTo>
                    <a:pt x="0" y="0"/>
                  </a:moveTo>
                  <a:lnTo>
                    <a:pt x="1149324" y="0"/>
                  </a:lnTo>
                  <a:lnTo>
                    <a:pt x="1149324" y="1149324"/>
                  </a:lnTo>
                  <a:lnTo>
                    <a:pt x="0" y="1149324"/>
                  </a:lnTo>
                  <a:lnTo>
                    <a:pt x="0" y="0"/>
                  </a:lnTo>
                  <a:close/>
                </a:path>
              </a:pathLst>
            </a:custGeom>
            <a:blipFill>
              <a:blip r:embed="rId3"/>
              <a:stretch>
                <a:fillRect/>
              </a:stretch>
            </a:blipFill>
          </p:spPr>
          <p:txBody>
            <a:bodyPr/>
            <a:lstStyle/>
            <a:p>
              <a:endParaRPr lang="en-US"/>
            </a:p>
          </p:txBody>
        </p:sp>
        <p:sp>
          <p:nvSpPr>
            <p:cNvPr id="10" name="TextBox 10"/>
            <p:cNvSpPr txBox="1"/>
            <p:nvPr/>
          </p:nvSpPr>
          <p:spPr>
            <a:xfrm>
              <a:off x="1487265" y="276324"/>
              <a:ext cx="9961898" cy="549050"/>
            </a:xfrm>
            <a:prstGeom prst="rect">
              <a:avLst/>
            </a:prstGeom>
          </p:spPr>
          <p:txBody>
            <a:bodyPr lIns="0" tIns="0" rIns="0" bIns="0" rtlCol="0" anchor="t">
              <a:spAutoFit/>
            </a:bodyPr>
            <a:lstStyle/>
            <a:p>
              <a:pPr algn="l">
                <a:lnSpc>
                  <a:spcPts val="3454"/>
                </a:lnSpc>
              </a:pPr>
              <a:r>
                <a:rPr lang="en-US" sz="2467">
                  <a:solidFill>
                    <a:srgbClr val="2C2C2C"/>
                  </a:solidFill>
                  <a:latin typeface="Muli Bold"/>
                </a:rPr>
                <a:t>TRƯỜNG ĐẠI HỌC CÔNG NGHIỆP HÀ NỘI</a:t>
              </a:r>
            </a:p>
          </p:txBody>
        </p:sp>
      </p:grpSp>
      <p:sp>
        <p:nvSpPr>
          <p:cNvPr id="12" name="TextBox 12"/>
          <p:cNvSpPr txBox="1"/>
          <p:nvPr/>
        </p:nvSpPr>
        <p:spPr>
          <a:xfrm>
            <a:off x="4614219" y="1441949"/>
            <a:ext cx="8612609" cy="961674"/>
          </a:xfrm>
          <a:prstGeom prst="rect">
            <a:avLst/>
          </a:prstGeom>
        </p:spPr>
        <p:txBody>
          <a:bodyPr lIns="0" tIns="0" rIns="0" bIns="0" rtlCol="0" anchor="t">
            <a:spAutoFit/>
          </a:bodyPr>
          <a:lstStyle/>
          <a:p>
            <a:pPr algn="ctr">
              <a:lnSpc>
                <a:spcPts val="8400"/>
              </a:lnSpc>
            </a:pPr>
            <a:r>
              <a:rPr lang="en-US" sz="5400" dirty="0" err="1">
                <a:solidFill>
                  <a:srgbClr val="000000"/>
                </a:solidFill>
                <a:latin typeface="Arial" panose="020B0604020202020204" pitchFamily="34" charset="0"/>
                <a:cs typeface="Arial" panose="020B0604020202020204" pitchFamily="34" charset="0"/>
              </a:rPr>
              <a:t>Thiết</a:t>
            </a:r>
            <a:r>
              <a:rPr lang="en-US" sz="5400" dirty="0">
                <a:solidFill>
                  <a:srgbClr val="000000"/>
                </a:solidFill>
                <a:latin typeface="Arial" panose="020B0604020202020204" pitchFamily="34" charset="0"/>
                <a:cs typeface="Arial" panose="020B0604020202020204" pitchFamily="34" charset="0"/>
              </a:rPr>
              <a:t> </a:t>
            </a:r>
            <a:r>
              <a:rPr lang="en-US" sz="5400" dirty="0" err="1">
                <a:solidFill>
                  <a:srgbClr val="000000"/>
                </a:solidFill>
                <a:latin typeface="Arial" panose="020B0604020202020204" pitchFamily="34" charset="0"/>
                <a:cs typeface="Arial" panose="020B0604020202020204" pitchFamily="34" charset="0"/>
              </a:rPr>
              <a:t>kế</a:t>
            </a:r>
            <a:r>
              <a:rPr lang="en-US" sz="5400" dirty="0">
                <a:solidFill>
                  <a:srgbClr val="000000"/>
                </a:solidFill>
                <a:latin typeface="Arial" panose="020B0604020202020204" pitchFamily="34" charset="0"/>
                <a:cs typeface="Arial" panose="020B0604020202020204" pitchFamily="34" charset="0"/>
              </a:rPr>
              <a:t> </a:t>
            </a:r>
            <a:r>
              <a:rPr lang="en-US" sz="5400" dirty="0" err="1">
                <a:solidFill>
                  <a:srgbClr val="000000"/>
                </a:solidFill>
                <a:latin typeface="Arial" panose="020B0604020202020204" pitchFamily="34" charset="0"/>
                <a:cs typeface="Arial" panose="020B0604020202020204" pitchFamily="34" charset="0"/>
              </a:rPr>
              <a:t>hệ</a:t>
            </a:r>
            <a:r>
              <a:rPr lang="en-US" sz="5400" dirty="0">
                <a:solidFill>
                  <a:srgbClr val="000000"/>
                </a:solidFill>
                <a:latin typeface="Arial" panose="020B0604020202020204" pitchFamily="34" charset="0"/>
                <a:cs typeface="Arial" panose="020B0604020202020204" pitchFamily="34" charset="0"/>
              </a:rPr>
              <a:t> </a:t>
            </a:r>
            <a:r>
              <a:rPr lang="en-US" sz="5400" dirty="0" err="1">
                <a:solidFill>
                  <a:srgbClr val="000000"/>
                </a:solidFill>
                <a:latin typeface="Arial" panose="020B0604020202020204" pitchFamily="34" charset="0"/>
                <a:cs typeface="Arial" panose="020B0604020202020204" pitchFamily="34" charset="0"/>
              </a:rPr>
              <a:t>thống</a:t>
            </a:r>
            <a:endParaRPr lang="en-US" sz="5400" dirty="0">
              <a:solidFill>
                <a:srgbClr val="000000"/>
              </a:solidFill>
              <a:latin typeface="Arial" panose="020B0604020202020204" pitchFamily="34" charset="0"/>
              <a:cs typeface="Arial" panose="020B0604020202020204" pitchFamily="34" charset="0"/>
            </a:endParaRPr>
          </a:p>
        </p:txBody>
      </p:sp>
      <p:sp>
        <p:nvSpPr>
          <p:cNvPr id="13" name="TextBox 13"/>
          <p:cNvSpPr txBox="1"/>
          <p:nvPr/>
        </p:nvSpPr>
        <p:spPr>
          <a:xfrm>
            <a:off x="744983" y="2978309"/>
            <a:ext cx="8586872" cy="562398"/>
          </a:xfrm>
          <a:prstGeom prst="rect">
            <a:avLst/>
          </a:prstGeom>
        </p:spPr>
        <p:txBody>
          <a:bodyPr lIns="0" tIns="0" rIns="0" bIns="0" rtlCol="0" anchor="t">
            <a:spAutoFit/>
          </a:bodyPr>
          <a:lstStyle/>
          <a:p>
            <a:pPr algn="l">
              <a:lnSpc>
                <a:spcPts val="4679"/>
              </a:lnSpc>
            </a:pPr>
            <a:r>
              <a:rPr lang="en-US" sz="3599" dirty="0" err="1">
                <a:solidFill>
                  <a:srgbClr val="000000"/>
                </a:solidFill>
                <a:latin typeface="Muli"/>
              </a:rPr>
              <a:t>Hệ</a:t>
            </a:r>
            <a:r>
              <a:rPr lang="en-US" sz="3599" dirty="0">
                <a:solidFill>
                  <a:srgbClr val="000000"/>
                </a:solidFill>
                <a:latin typeface="Muli"/>
              </a:rPr>
              <a:t> </a:t>
            </a:r>
            <a:r>
              <a:rPr lang="en-US" sz="3599" dirty="0" err="1">
                <a:solidFill>
                  <a:srgbClr val="000000"/>
                </a:solidFill>
                <a:latin typeface="Muli"/>
              </a:rPr>
              <a:t>thống</a:t>
            </a:r>
            <a:r>
              <a:rPr lang="en-US" sz="3599" dirty="0">
                <a:solidFill>
                  <a:srgbClr val="000000"/>
                </a:solidFill>
                <a:latin typeface="Muli"/>
              </a:rPr>
              <a:t> </a:t>
            </a:r>
            <a:r>
              <a:rPr lang="en-US" sz="3599" dirty="0" err="1">
                <a:solidFill>
                  <a:srgbClr val="000000"/>
                </a:solidFill>
                <a:latin typeface="Muli"/>
              </a:rPr>
              <a:t>sử</a:t>
            </a:r>
            <a:r>
              <a:rPr lang="en-US" sz="3599" dirty="0">
                <a:solidFill>
                  <a:srgbClr val="000000"/>
                </a:solidFill>
                <a:latin typeface="Muli"/>
              </a:rPr>
              <a:t> </a:t>
            </a:r>
            <a:r>
              <a:rPr lang="en-US" sz="3599" dirty="0" err="1">
                <a:solidFill>
                  <a:srgbClr val="000000"/>
                </a:solidFill>
                <a:latin typeface="Muli"/>
              </a:rPr>
              <a:t>dụng</a:t>
            </a:r>
            <a:r>
              <a:rPr lang="en-US" sz="3599" dirty="0">
                <a:solidFill>
                  <a:srgbClr val="000000"/>
                </a:solidFill>
                <a:latin typeface="Muli"/>
              </a:rPr>
              <a:t> </a:t>
            </a:r>
            <a:r>
              <a:rPr lang="en-US" sz="3599" dirty="0" err="1">
                <a:solidFill>
                  <a:srgbClr val="000000"/>
                </a:solidFill>
                <a:latin typeface="Muli"/>
              </a:rPr>
              <a:t>mô</a:t>
            </a:r>
            <a:r>
              <a:rPr lang="en-US" sz="3599" dirty="0">
                <a:solidFill>
                  <a:srgbClr val="000000"/>
                </a:solidFill>
                <a:latin typeface="Muli"/>
              </a:rPr>
              <a:t> </a:t>
            </a:r>
            <a:r>
              <a:rPr lang="en-US" sz="3599" dirty="0" err="1">
                <a:solidFill>
                  <a:srgbClr val="000000"/>
                </a:solidFill>
                <a:latin typeface="Muli"/>
              </a:rPr>
              <a:t>hình</a:t>
            </a:r>
            <a:r>
              <a:rPr lang="vi-VN" sz="3599" dirty="0">
                <a:solidFill>
                  <a:srgbClr val="000000"/>
                </a:solidFill>
                <a:latin typeface="Muli"/>
              </a:rPr>
              <a:t> Client Server </a:t>
            </a:r>
            <a:endParaRPr lang="en-US" sz="3599" dirty="0">
              <a:solidFill>
                <a:srgbClr val="000000"/>
              </a:solidFill>
              <a:latin typeface="Muli"/>
            </a:endParaRPr>
          </a:p>
        </p:txBody>
      </p:sp>
      <p:pic>
        <p:nvPicPr>
          <p:cNvPr id="1026" name="Picture 2" descr="Mô Hình Client Server là gì? Thông Tin Chi Tiết Về Máy Chủ Khác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8028" y="3848100"/>
            <a:ext cx="9448800" cy="5943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381000" y="1159958"/>
            <a:ext cx="19998904" cy="0"/>
          </a:xfrm>
          <a:prstGeom prst="line">
            <a:avLst/>
          </a:prstGeom>
          <a:ln w="9525" cap="flat">
            <a:solidFill>
              <a:srgbClr val="2C2C2C">
                <a:alpha val="29804"/>
              </a:srgbClr>
            </a:solidFill>
            <a:prstDash val="solid"/>
            <a:headEnd type="none" w="sm" len="sm"/>
            <a:tailEnd type="none" w="sm" len="sm"/>
          </a:ln>
        </p:spPr>
        <p:txBody>
          <a:bodyPr/>
          <a:lstStyle/>
          <a:p>
            <a:endParaRPr lang="en-US">
              <a:latin typeface="Arial" panose="020B0604020202020204" pitchFamily="34" charset="0"/>
              <a:cs typeface="Arial" panose="020B0604020202020204" pitchFamily="34" charset="0"/>
            </a:endParaRPr>
          </a:p>
        </p:txBody>
      </p:sp>
      <p:grpSp>
        <p:nvGrpSpPr>
          <p:cNvPr id="4" name="Group 4"/>
          <p:cNvGrpSpPr/>
          <p:nvPr/>
        </p:nvGrpSpPr>
        <p:grpSpPr>
          <a:xfrm>
            <a:off x="333652" y="166707"/>
            <a:ext cx="9097986" cy="861993"/>
            <a:chOff x="0" y="0"/>
            <a:chExt cx="11449163" cy="1149324"/>
          </a:xfrm>
        </p:grpSpPr>
        <p:sp>
          <p:nvSpPr>
            <p:cNvPr id="5" name="Freeform 5"/>
            <p:cNvSpPr/>
            <p:nvPr/>
          </p:nvSpPr>
          <p:spPr>
            <a:xfrm>
              <a:off x="0" y="0"/>
              <a:ext cx="1149324" cy="1149324"/>
            </a:xfrm>
            <a:custGeom>
              <a:avLst/>
              <a:gdLst/>
              <a:ahLst/>
              <a:cxnLst/>
              <a:rect l="l" t="t" r="r" b="b"/>
              <a:pathLst>
                <a:path w="1149324" h="1149324">
                  <a:moveTo>
                    <a:pt x="0" y="0"/>
                  </a:moveTo>
                  <a:lnTo>
                    <a:pt x="1149324" y="0"/>
                  </a:lnTo>
                  <a:lnTo>
                    <a:pt x="1149324" y="1149324"/>
                  </a:lnTo>
                  <a:lnTo>
                    <a:pt x="0" y="1149324"/>
                  </a:lnTo>
                  <a:lnTo>
                    <a:pt x="0" y="0"/>
                  </a:lnTo>
                  <a:close/>
                </a:path>
              </a:pathLst>
            </a:custGeom>
            <a:blipFill>
              <a:blip r:embed="rId2"/>
              <a:stretch>
                <a:fillRect/>
              </a:stretch>
            </a:blipFill>
          </p:spPr>
          <p:txBody>
            <a:bodyPr/>
            <a:lstStyle/>
            <a:p>
              <a:endParaRPr lang="en-US">
                <a:latin typeface="Arial" panose="020B0604020202020204" pitchFamily="34" charset="0"/>
                <a:cs typeface="Arial" panose="020B0604020202020204" pitchFamily="34" charset="0"/>
              </a:endParaRPr>
            </a:p>
          </p:txBody>
        </p:sp>
        <p:sp>
          <p:nvSpPr>
            <p:cNvPr id="6" name="TextBox 6"/>
            <p:cNvSpPr txBox="1"/>
            <p:nvPr/>
          </p:nvSpPr>
          <p:spPr>
            <a:xfrm>
              <a:off x="1487265" y="276324"/>
              <a:ext cx="9961898" cy="549050"/>
            </a:xfrm>
            <a:prstGeom prst="rect">
              <a:avLst/>
            </a:prstGeom>
          </p:spPr>
          <p:txBody>
            <a:bodyPr lIns="0" tIns="0" rIns="0" bIns="0" rtlCol="0" anchor="t">
              <a:spAutoFit/>
            </a:bodyPr>
            <a:lstStyle/>
            <a:p>
              <a:pPr algn="l">
                <a:lnSpc>
                  <a:spcPts val="3454"/>
                </a:lnSpc>
              </a:pPr>
              <a:r>
                <a:rPr lang="en-US" sz="2467">
                  <a:solidFill>
                    <a:srgbClr val="2C2C2C"/>
                  </a:solidFill>
                  <a:latin typeface="Arial" panose="020B0604020202020204" pitchFamily="34" charset="0"/>
                  <a:cs typeface="Arial" panose="020B0604020202020204" pitchFamily="34" charset="0"/>
                </a:rPr>
                <a:t>TRƯỜNG ĐẠI HỌC CÔNG NGHIỆP HÀ NỘI</a:t>
              </a:r>
            </a:p>
          </p:txBody>
        </p:sp>
      </p:grpSp>
      <p:sp>
        <p:nvSpPr>
          <p:cNvPr id="8" name="TextBox 8"/>
          <p:cNvSpPr txBox="1"/>
          <p:nvPr/>
        </p:nvSpPr>
        <p:spPr>
          <a:xfrm>
            <a:off x="850663" y="1476375"/>
            <a:ext cx="4788137" cy="923330"/>
          </a:xfrm>
          <a:prstGeom prst="rect">
            <a:avLst/>
          </a:prstGeom>
        </p:spPr>
        <p:txBody>
          <a:bodyPr wrap="square" lIns="0" tIns="0" rIns="0" bIns="0" rtlCol="0" anchor="t">
            <a:spAutoFit/>
          </a:bodyPr>
          <a:lstStyle/>
          <a:p>
            <a:pPr algn="l">
              <a:lnSpc>
                <a:spcPts val="7200"/>
              </a:lnSpc>
            </a:pPr>
            <a:r>
              <a:rPr lang="en-US" sz="6000">
                <a:solidFill>
                  <a:srgbClr val="000000"/>
                </a:solidFill>
                <a:latin typeface="Arial" panose="020B0604020202020204" pitchFamily="34" charset="0"/>
                <a:cs typeface="Arial" panose="020B0604020202020204" pitchFamily="34" charset="0"/>
              </a:rPr>
              <a:t>Cơ sở dữ liệu</a:t>
            </a:r>
          </a:p>
        </p:txBody>
      </p:sp>
      <p:pic>
        <p:nvPicPr>
          <p:cNvPr id="9" name="Picture 8"/>
          <p:cNvPicPr/>
          <p:nvPr/>
        </p:nvPicPr>
        <p:blipFill>
          <a:blip r:embed="rId3"/>
          <a:stretch>
            <a:fillRect/>
          </a:stretch>
        </p:blipFill>
        <p:spPr>
          <a:xfrm>
            <a:off x="850663" y="2552700"/>
            <a:ext cx="15837137" cy="7121843"/>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486</TotalTime>
  <Words>783</Words>
  <Application>Microsoft Office PowerPoint</Application>
  <PresentationFormat>Custom</PresentationFormat>
  <Paragraphs>102</Paragraphs>
  <Slides>16</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Trebuchet MS</vt:lpstr>
      <vt:lpstr>Calibri</vt:lpstr>
      <vt:lpstr>Wingdings</vt:lpstr>
      <vt:lpstr>Muli Bold</vt:lpstr>
      <vt:lpstr>Muli</vt:lpstr>
      <vt:lpstr>Wingdings 3</vt:lpstr>
      <vt:lpstr>Arial</vt:lpstr>
      <vt:lpstr>Times New Roman</vt:lpstr>
      <vt:lpstr>Aptos</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 ĐATN</dc:title>
  <dc:creator>Admin</dc:creator>
  <cp:lastModifiedBy>Admin</cp:lastModifiedBy>
  <cp:revision>22</cp:revision>
  <dcterms:created xsi:type="dcterms:W3CDTF">2006-08-16T00:00:00Z</dcterms:created>
  <dcterms:modified xsi:type="dcterms:W3CDTF">2024-09-28T12:03:36Z</dcterms:modified>
  <dc:identifier>DAGGkrBK2fg</dc:identifier>
</cp:coreProperties>
</file>